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7" r:id="rId20"/>
    <p:sldId id="275" r:id="rId21"/>
    <p:sldId id="276" r:id="rId22"/>
    <p:sldId id="278" r:id="rId23"/>
    <p:sldId id="279" r:id="rId24"/>
    <p:sldId id="280" r:id="rId25"/>
    <p:sldId id="281" r:id="rId26"/>
    <p:sldId id="282" r:id="rId27"/>
    <p:sldId id="283" r:id="rId28"/>
    <p:sldId id="287" r:id="rId29"/>
    <p:sldId id="284" r:id="rId30"/>
    <p:sldId id="289" r:id="rId31"/>
    <p:sldId id="285" r:id="rId32"/>
    <p:sldId id="290" r:id="rId33"/>
    <p:sldId id="288" r:id="rId34"/>
    <p:sldId id="291" r:id="rId35"/>
    <p:sldId id="292" r:id="rId36"/>
    <p:sldId id="293" r:id="rId37"/>
    <p:sldId id="294" r:id="rId38"/>
    <p:sldId id="295" r:id="rId39"/>
    <p:sldId id="296" r:id="rId40"/>
    <p:sldId id="297" r:id="rId41"/>
    <p:sldId id="298" r:id="rId42"/>
    <p:sldId id="299" r:id="rId43"/>
    <p:sldId id="309" r:id="rId44"/>
    <p:sldId id="310" r:id="rId45"/>
    <p:sldId id="311" r:id="rId46"/>
    <p:sldId id="300" r:id="rId47"/>
    <p:sldId id="301" r:id="rId48"/>
    <p:sldId id="302" r:id="rId49"/>
    <p:sldId id="303" r:id="rId50"/>
    <p:sldId id="304" r:id="rId51"/>
    <p:sldId id="305" r:id="rId52"/>
    <p:sldId id="306" r:id="rId53"/>
    <p:sldId id="307" r:id="rId54"/>
    <p:sldId id="308" r:id="rId55"/>
    <p:sldId id="312" r:id="rId56"/>
    <p:sldId id="313" r:id="rId57"/>
    <p:sldId id="314" r:id="rId58"/>
    <p:sldId id="315" r:id="rId59"/>
    <p:sldId id="316" r:id="rId60"/>
    <p:sldId id="317" r:id="rId61"/>
    <p:sldId id="318" r:id="rId62"/>
    <p:sldId id="319" r:id="rId63"/>
    <p:sldId id="320" r:id="rId64"/>
    <p:sldId id="321" r:id="rId65"/>
    <p:sldId id="322" r:id="rId66"/>
    <p:sldId id="324" r:id="rId67"/>
    <p:sldId id="323" r:id="rId68"/>
    <p:sldId id="325" r:id="rId69"/>
    <p:sldId id="326" r:id="rId70"/>
    <p:sldId id="327" r:id="rId71"/>
    <p:sldId id="330" r:id="rId72"/>
    <p:sldId id="329" r:id="rId73"/>
    <p:sldId id="328" r:id="rId74"/>
    <p:sldId id="331" r:id="rId75"/>
    <p:sldId id="332" r:id="rId76"/>
    <p:sldId id="333" r:id="rId77"/>
    <p:sldId id="334" r:id="rId78"/>
    <p:sldId id="335" r:id="rId79"/>
    <p:sldId id="336"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F331B6-1E80-4613-A72F-55FD1907DAC2}">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7"/>
            <p14:sldId id="275"/>
            <p14:sldId id="276"/>
            <p14:sldId id="278"/>
            <p14:sldId id="279"/>
            <p14:sldId id="280"/>
            <p14:sldId id="281"/>
            <p14:sldId id="282"/>
            <p14:sldId id="283"/>
            <p14:sldId id="287"/>
            <p14:sldId id="284"/>
            <p14:sldId id="289"/>
            <p14:sldId id="285"/>
            <p14:sldId id="290"/>
            <p14:sldId id="288"/>
            <p14:sldId id="291"/>
            <p14:sldId id="292"/>
            <p14:sldId id="293"/>
            <p14:sldId id="294"/>
            <p14:sldId id="295"/>
            <p14:sldId id="296"/>
            <p14:sldId id="297"/>
            <p14:sldId id="298"/>
            <p14:sldId id="299"/>
            <p14:sldId id="309"/>
            <p14:sldId id="310"/>
            <p14:sldId id="311"/>
            <p14:sldId id="300"/>
            <p14:sldId id="301"/>
            <p14:sldId id="302"/>
            <p14:sldId id="303"/>
            <p14:sldId id="304"/>
            <p14:sldId id="305"/>
            <p14:sldId id="306"/>
            <p14:sldId id="307"/>
            <p14:sldId id="308"/>
            <p14:sldId id="312"/>
            <p14:sldId id="313"/>
            <p14:sldId id="314"/>
            <p14:sldId id="315"/>
            <p14:sldId id="316"/>
            <p14:sldId id="317"/>
            <p14:sldId id="318"/>
            <p14:sldId id="319"/>
            <p14:sldId id="320"/>
            <p14:sldId id="321"/>
            <p14:sldId id="322"/>
            <p14:sldId id="324"/>
            <p14:sldId id="323"/>
            <p14:sldId id="325"/>
            <p14:sldId id="326"/>
            <p14:sldId id="327"/>
            <p14:sldId id="330"/>
            <p14:sldId id="329"/>
            <p14:sldId id="328"/>
            <p14:sldId id="331"/>
            <p14:sldId id="332"/>
            <p14:sldId id="333"/>
            <p14:sldId id="334"/>
            <p14:sldId id="335"/>
            <p14:sldId id="33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9" autoAdjust="0"/>
    <p:restoredTop sz="89259" autoAdjust="0"/>
  </p:normalViewPr>
  <p:slideViewPr>
    <p:cSldViewPr>
      <p:cViewPr varScale="1">
        <p:scale>
          <a:sx n="62" d="100"/>
          <a:sy n="62" d="100"/>
        </p:scale>
        <p:origin x="84" y="4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E90D4-4397-4A9B-B612-02397CE02F5F}" type="datetimeFigureOut">
              <a:rPr lang="en-US" smtClean="0"/>
              <a:pPr/>
              <a:t>4/18/2017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EA4AF-F10C-4410-AF9A-CC0A4AB64DBC}" type="slidenum">
              <a:rPr lang="en-US" smtClean="0"/>
              <a:pPr/>
              <a:t>‹#›</a:t>
            </a:fld>
            <a:endParaRPr lang="en-US"/>
          </a:p>
        </p:txBody>
      </p:sp>
    </p:spTree>
    <p:extLst>
      <p:ext uri="{BB962C8B-B14F-4D97-AF65-F5344CB8AC3E}">
        <p14:creationId xmlns:p14="http://schemas.microsoft.com/office/powerpoint/2010/main" val="5182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48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50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7DEA4AF-F10C-4410-AF9A-CC0A4AB64DBC}" type="slidenum">
              <a:rPr lang="en-US" smtClean="0"/>
              <a:pPr/>
              <a:t>51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Dipole</a:t>
            </a:r>
            <a:r>
              <a:rPr lang="en-US" baseline="0" dirty="0"/>
              <a:t> moment. Direction toward positive charge</a:t>
            </a:r>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solidFill>
                  <a:srgbClr val="FF0000"/>
                </a:solidFill>
              </a:rPr>
              <a:t>Read more on dielectri</a:t>
            </a:r>
            <a:r>
              <a:rPr lang="en-US" b="1" baseline="0" dirty="0">
                <a:solidFill>
                  <a:srgbClr val="FF0000"/>
                </a:solidFill>
              </a:rPr>
              <a:t>c strength !!</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7DEA4AF-F10C-4410-AF9A-CC0A4AB64DBC}" type="slidenum">
              <a:rPr lang="en-US" smtClean="0"/>
              <a:pPr/>
              <a:t>53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LOOK FOR A PIC</a:t>
            </a:r>
          </a:p>
        </p:txBody>
      </p:sp>
      <p:sp>
        <p:nvSpPr>
          <p:cNvPr id="4" name="Slide Number Placeholder 3"/>
          <p:cNvSpPr>
            <a:spLocks noGrp="1"/>
          </p:cNvSpPr>
          <p:nvPr>
            <p:ph type="sldNum" sz="quarter" idx="10"/>
          </p:nvPr>
        </p:nvSpPr>
        <p:spPr/>
        <p:txBody>
          <a:bodyPr/>
          <a:lstStyle/>
          <a:p>
            <a:fld id="{B7DEA4AF-F10C-4410-AF9A-CC0A4AB64DBC}" type="slidenum">
              <a:rPr lang="en-US" smtClean="0"/>
              <a:pPr/>
              <a:t>54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55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GET PIC OF PARALLEL PLATE CAPACITOR</a:t>
            </a:r>
          </a:p>
        </p:txBody>
      </p:sp>
      <p:sp>
        <p:nvSpPr>
          <p:cNvPr id="4" name="Slide Number Placeholder 3"/>
          <p:cNvSpPr>
            <a:spLocks noGrp="1"/>
          </p:cNvSpPr>
          <p:nvPr>
            <p:ph type="sldNum" sz="quarter" idx="10"/>
          </p:nvPr>
        </p:nvSpPr>
        <p:spPr/>
        <p:txBody>
          <a:bodyPr/>
          <a:lstStyle/>
          <a:p>
            <a:fld id="{B7DEA4AF-F10C-4410-AF9A-CC0A4AB64DBC}" type="slidenum">
              <a:rPr lang="en-US" smtClean="0"/>
              <a:pPr/>
              <a:t>56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60</a:t>
            </a:fld>
            <a:endParaRPr lang="en-US"/>
          </a:p>
        </p:txBody>
      </p:sp>
    </p:spTree>
    <p:extLst>
      <p:ext uri="{BB962C8B-B14F-4D97-AF65-F5344CB8AC3E}">
        <p14:creationId xmlns:p14="http://schemas.microsoft.com/office/powerpoint/2010/main" val="408075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Ohm Law in Point form, why Point compared to V=IR??</a:t>
            </a:r>
          </a:p>
        </p:txBody>
      </p:sp>
      <p:sp>
        <p:nvSpPr>
          <p:cNvPr id="4" name="Slide Number Placeholder 3"/>
          <p:cNvSpPr>
            <a:spLocks noGrp="1"/>
          </p:cNvSpPr>
          <p:nvPr>
            <p:ph type="sldNum" sz="quarter" idx="10"/>
          </p:nvPr>
        </p:nvSpPr>
        <p:spPr/>
        <p:txBody>
          <a:bodyPr/>
          <a:lstStyle/>
          <a:p>
            <a:fld id="{B7DEA4AF-F10C-4410-AF9A-CC0A4AB64DBC}" type="slidenum">
              <a:rPr lang="en-US" smtClean="0"/>
              <a:pPr/>
              <a:t>62</a:t>
            </a:fld>
            <a:endParaRPr lang="en-US"/>
          </a:p>
        </p:txBody>
      </p:sp>
    </p:spTree>
    <p:extLst>
      <p:ext uri="{BB962C8B-B14F-4D97-AF65-F5344CB8AC3E}">
        <p14:creationId xmlns:p14="http://schemas.microsoft.com/office/powerpoint/2010/main" val="3806902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 relation between resistance and resistivity</a:t>
            </a:r>
          </a:p>
        </p:txBody>
      </p:sp>
      <p:sp>
        <p:nvSpPr>
          <p:cNvPr id="4" name="Slide Number Placeholder 3"/>
          <p:cNvSpPr>
            <a:spLocks noGrp="1"/>
          </p:cNvSpPr>
          <p:nvPr>
            <p:ph type="sldNum" sz="quarter" idx="10"/>
          </p:nvPr>
        </p:nvSpPr>
        <p:spPr/>
        <p:txBody>
          <a:bodyPr/>
          <a:lstStyle/>
          <a:p>
            <a:fld id="{B7DEA4AF-F10C-4410-AF9A-CC0A4AB64DBC}" type="slidenum">
              <a:rPr lang="en-US" smtClean="0"/>
              <a:pPr/>
              <a:t>63</a:t>
            </a:fld>
            <a:endParaRPr lang="en-US"/>
          </a:p>
        </p:txBody>
      </p:sp>
    </p:spTree>
    <p:extLst>
      <p:ext uri="{BB962C8B-B14F-4D97-AF65-F5344CB8AC3E}">
        <p14:creationId xmlns:p14="http://schemas.microsoft.com/office/powerpoint/2010/main" val="42455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Write the Joules’ Law</a:t>
            </a:r>
          </a:p>
        </p:txBody>
      </p:sp>
      <p:sp>
        <p:nvSpPr>
          <p:cNvPr id="4" name="Slide Number Placeholder 3"/>
          <p:cNvSpPr>
            <a:spLocks noGrp="1"/>
          </p:cNvSpPr>
          <p:nvPr>
            <p:ph type="sldNum" sz="quarter" idx="10"/>
          </p:nvPr>
        </p:nvSpPr>
        <p:spPr/>
        <p:txBody>
          <a:bodyPr/>
          <a:lstStyle/>
          <a:p>
            <a:fld id="{B7DEA4AF-F10C-4410-AF9A-CC0A4AB64DBC}" type="slidenum">
              <a:rPr lang="en-US" smtClean="0"/>
              <a:pPr/>
              <a:t>65</a:t>
            </a:fld>
            <a:endParaRPr lang="en-US"/>
          </a:p>
        </p:txBody>
      </p:sp>
    </p:spTree>
    <p:extLst>
      <p:ext uri="{BB962C8B-B14F-4D97-AF65-F5344CB8AC3E}">
        <p14:creationId xmlns:p14="http://schemas.microsoft.com/office/powerpoint/2010/main" val="413736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Tesla, </a:t>
            </a:r>
            <a:r>
              <a:rPr lang="en-GB" dirty="0" err="1"/>
              <a:t>Wb</a:t>
            </a:r>
            <a:r>
              <a:rPr lang="en-GB" dirty="0"/>
              <a:t>/sq. meter, where </a:t>
            </a:r>
            <a:r>
              <a:rPr lang="en-GB" dirty="0" err="1"/>
              <a:t>Wb</a:t>
            </a:r>
            <a:r>
              <a:rPr lang="en-GB" dirty="0"/>
              <a:t> is volt-second</a:t>
            </a:r>
          </a:p>
        </p:txBody>
      </p:sp>
      <p:sp>
        <p:nvSpPr>
          <p:cNvPr id="4" name="Slide Number Placeholder 3"/>
          <p:cNvSpPr>
            <a:spLocks noGrp="1"/>
          </p:cNvSpPr>
          <p:nvPr>
            <p:ph type="sldNum" sz="quarter" idx="10"/>
          </p:nvPr>
        </p:nvSpPr>
        <p:spPr/>
        <p:txBody>
          <a:bodyPr/>
          <a:lstStyle/>
          <a:p>
            <a:fld id="{B7DEA4AF-F10C-4410-AF9A-CC0A4AB64DBC}" type="slidenum">
              <a:rPr lang="en-US" smtClean="0"/>
              <a:pPr/>
              <a:t>68</a:t>
            </a:fld>
            <a:endParaRPr lang="en-US"/>
          </a:p>
        </p:txBody>
      </p:sp>
    </p:spTree>
    <p:extLst>
      <p:ext uri="{BB962C8B-B14F-4D97-AF65-F5344CB8AC3E}">
        <p14:creationId xmlns:p14="http://schemas.microsoft.com/office/powerpoint/2010/main" val="2216233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69</a:t>
            </a:fld>
            <a:endParaRPr lang="en-US"/>
          </a:p>
        </p:txBody>
      </p:sp>
    </p:spTree>
    <p:extLst>
      <p:ext uri="{BB962C8B-B14F-4D97-AF65-F5344CB8AC3E}">
        <p14:creationId xmlns:p14="http://schemas.microsoft.com/office/powerpoint/2010/main" val="7849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70</a:t>
            </a:fld>
            <a:endParaRPr lang="en-US"/>
          </a:p>
        </p:txBody>
      </p:sp>
    </p:spTree>
    <p:extLst>
      <p:ext uri="{BB962C8B-B14F-4D97-AF65-F5344CB8AC3E}">
        <p14:creationId xmlns:p14="http://schemas.microsoft.com/office/powerpoint/2010/main" val="2397995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with boundary condition ?? Flux Linkage ?? Mutual flux ??</a:t>
            </a:r>
          </a:p>
        </p:txBody>
      </p:sp>
      <p:sp>
        <p:nvSpPr>
          <p:cNvPr id="4" name="Slide Number Placeholder 3"/>
          <p:cNvSpPr>
            <a:spLocks noGrp="1"/>
          </p:cNvSpPr>
          <p:nvPr>
            <p:ph type="sldNum" sz="quarter" idx="10"/>
          </p:nvPr>
        </p:nvSpPr>
        <p:spPr/>
        <p:txBody>
          <a:bodyPr/>
          <a:lstStyle/>
          <a:p>
            <a:fld id="{B7DEA4AF-F10C-4410-AF9A-CC0A4AB64DBC}" type="slidenum">
              <a:rPr lang="en-US" smtClean="0"/>
              <a:pPr/>
              <a:t>73</a:t>
            </a:fld>
            <a:endParaRPr lang="en-US"/>
          </a:p>
        </p:txBody>
      </p:sp>
    </p:spTree>
    <p:extLst>
      <p:ext uri="{BB962C8B-B14F-4D97-AF65-F5344CB8AC3E}">
        <p14:creationId xmlns:p14="http://schemas.microsoft.com/office/powerpoint/2010/main" val="333243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 what medium can both static electric and magnetic fields exist (</a:t>
            </a:r>
            <a:r>
              <a:rPr lang="en-US" b="0" u="none" dirty="0" err="1"/>
              <a:t>electromagnetostatic</a:t>
            </a:r>
            <a:r>
              <a:rPr lang="en-US" b="0" u="none" dirty="0"/>
              <a:t> field) ? Why don’t they give rise to waves ?</a:t>
            </a:r>
          </a:p>
        </p:txBody>
      </p:sp>
      <p:sp>
        <p:nvSpPr>
          <p:cNvPr id="4" name="Slide Number Placeholder 3"/>
          <p:cNvSpPr>
            <a:spLocks noGrp="1"/>
          </p:cNvSpPr>
          <p:nvPr>
            <p:ph type="sldNum" sz="quarter" idx="10"/>
          </p:nvPr>
        </p:nvSpPr>
        <p:spPr/>
        <p:txBody>
          <a:bodyPr/>
          <a:lstStyle/>
          <a:p>
            <a:fld id="{B7DEA4AF-F10C-4410-AF9A-CC0A4AB64DBC}" type="slidenum">
              <a:rPr lang="en-US" smtClean="0"/>
              <a:pPr/>
              <a:t>75</a:t>
            </a:fld>
            <a:endParaRPr lang="en-US"/>
          </a:p>
        </p:txBody>
      </p:sp>
    </p:spTree>
    <p:extLst>
      <p:ext uri="{BB962C8B-B14F-4D97-AF65-F5344CB8AC3E}">
        <p14:creationId xmlns:p14="http://schemas.microsoft.com/office/powerpoint/2010/main" val="3289623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Boundary Conditions of Time varying fields ??</a:t>
            </a:r>
          </a:p>
        </p:txBody>
      </p:sp>
      <p:sp>
        <p:nvSpPr>
          <p:cNvPr id="4" name="Slide Number Placeholder 3"/>
          <p:cNvSpPr>
            <a:spLocks noGrp="1"/>
          </p:cNvSpPr>
          <p:nvPr>
            <p:ph type="sldNum" sz="quarter" idx="10"/>
          </p:nvPr>
        </p:nvSpPr>
        <p:spPr/>
        <p:txBody>
          <a:bodyPr/>
          <a:lstStyle/>
          <a:p>
            <a:fld id="{B7DEA4AF-F10C-4410-AF9A-CC0A4AB64DBC}" type="slidenum">
              <a:rPr lang="en-US" smtClean="0"/>
              <a:pPr/>
              <a:t>78</a:t>
            </a:fld>
            <a:endParaRPr lang="en-US"/>
          </a:p>
        </p:txBody>
      </p:sp>
    </p:spTree>
    <p:extLst>
      <p:ext uri="{BB962C8B-B14F-4D97-AF65-F5344CB8AC3E}">
        <p14:creationId xmlns:p14="http://schemas.microsoft.com/office/powerpoint/2010/main" val="36879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28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Explain</a:t>
            </a:r>
            <a:r>
              <a:rPr lang="en-US" baseline="0" dirty="0"/>
              <a:t> why partial derivative. Explain why </a:t>
            </a:r>
            <a:r>
              <a:rPr lang="en-US" baseline="0" dirty="0" err="1"/>
              <a:t>dV</a:t>
            </a:r>
            <a:r>
              <a:rPr lang="en-US" baseline="0" dirty="0"/>
              <a:t>/</a:t>
            </a:r>
            <a:r>
              <a:rPr lang="en-US" baseline="0" dirty="0" err="1"/>
              <a:t>dn</a:t>
            </a:r>
            <a:r>
              <a:rPr lang="en-US" baseline="0" dirty="0"/>
              <a:t> over </a:t>
            </a:r>
            <a:r>
              <a:rPr lang="en-US" baseline="0" dirty="0" err="1"/>
              <a:t>dV</a:t>
            </a:r>
            <a:r>
              <a:rPr lang="en-US" baseline="0" dirty="0"/>
              <a:t>/dl, dl &gt; </a:t>
            </a:r>
            <a:r>
              <a:rPr lang="en-US" baseline="0" dirty="0" err="1"/>
              <a:t>dn</a:t>
            </a:r>
            <a:r>
              <a:rPr lang="en-US" baseline="0" dirty="0"/>
              <a:t> …Gradient is the highest value (increase assuming </a:t>
            </a:r>
            <a:r>
              <a:rPr lang="en-US" baseline="0" dirty="0" err="1"/>
              <a:t>dV</a:t>
            </a:r>
            <a:r>
              <a:rPr lang="en-US" baseline="0" dirty="0"/>
              <a:t> is an increment), if it’s a decrease –</a:t>
            </a:r>
            <a:r>
              <a:rPr lang="en-US" baseline="0" dirty="0" err="1"/>
              <a:t>dV</a:t>
            </a:r>
            <a:r>
              <a:rPr lang="en-US" baseline="0" dirty="0"/>
              <a:t>/dl. Use students to determine directions of </a:t>
            </a:r>
            <a:r>
              <a:rPr lang="en-US" baseline="0" dirty="0" err="1"/>
              <a:t>dn</a:t>
            </a:r>
            <a:r>
              <a:rPr lang="en-US" baseline="0" dirty="0"/>
              <a:t> and dl</a:t>
            </a:r>
          </a:p>
        </p:txBody>
      </p:sp>
      <p:sp>
        <p:nvSpPr>
          <p:cNvPr id="4" name="Slide Number Placeholder 3"/>
          <p:cNvSpPr>
            <a:spLocks noGrp="1"/>
          </p:cNvSpPr>
          <p:nvPr>
            <p:ph type="sldNum" sz="quarter" idx="10"/>
          </p:nvPr>
        </p:nvSpPr>
        <p:spPr/>
        <p:txBody>
          <a:bodyPr/>
          <a:lstStyle/>
          <a:p>
            <a:fld id="{B7DEA4AF-F10C-4410-AF9A-CC0A4AB64DBC}" type="slidenum">
              <a:rPr lang="en-US" smtClean="0"/>
              <a:pPr/>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34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Perform calculations</a:t>
            </a:r>
            <a:r>
              <a:rPr lang="en-US" baseline="0" dirty="0"/>
              <a:t> here</a:t>
            </a:r>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35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41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46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Prove this in</a:t>
            </a:r>
            <a:r>
              <a:rPr lang="en-US" baseline="0" dirty="0"/>
              <a:t> class…and explain the theories</a:t>
            </a:r>
            <a:endParaRPr lang="en-US" dirty="0"/>
          </a:p>
        </p:txBody>
      </p:sp>
      <p:sp>
        <p:nvSpPr>
          <p:cNvPr id="4" name="Slide Number Placeholder 3"/>
          <p:cNvSpPr>
            <a:spLocks noGrp="1"/>
          </p:cNvSpPr>
          <p:nvPr>
            <p:ph type="sldNum" sz="quarter" idx="10"/>
          </p:nvPr>
        </p:nvSpPr>
        <p:spPr/>
        <p:txBody>
          <a:bodyPr/>
          <a:lstStyle/>
          <a:p>
            <a:fld id="{B7DEA4AF-F10C-4410-AF9A-CC0A4AB64DBC}" type="slidenum">
              <a:rPr lang="en-US" smtClean="0"/>
              <a:pPr/>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F25948-AFE3-4410-B8A5-D56412C01142}"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F25948-AFE3-4410-B8A5-D56412C01142}"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F25948-AFE3-4410-B8A5-D56412C01142}"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F25948-AFE3-4410-B8A5-D56412C01142}"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25948-AFE3-4410-B8A5-D56412C01142}"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F25948-AFE3-4410-B8A5-D56412C01142}"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F25948-AFE3-4410-B8A5-D56412C01142}" type="datetimeFigureOut">
              <a:rPr lang="en-US" smtClean="0"/>
              <a:pPr/>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F25948-AFE3-4410-B8A5-D56412C01142}" type="datetimeFigureOut">
              <a:rPr lang="en-US" smtClean="0"/>
              <a:pPr/>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25948-AFE3-4410-B8A5-D56412C01142}" type="datetimeFigureOut">
              <a:rPr lang="en-US" smtClean="0"/>
              <a:pPr/>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F25948-AFE3-4410-B8A5-D56412C01142}"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F25948-AFE3-4410-B8A5-D56412C01142}"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BA5943-8D38-4F47-B42C-A27F67C89B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25948-AFE3-4410-B8A5-D56412C01142}" type="datetimeFigureOut">
              <a:rPr lang="en-US" smtClean="0"/>
              <a:pPr/>
              <a:t>4/18/2017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BA5943-8D38-4F47-B42C-A27F67C89B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me.coe@knust.edu.g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jp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4.png"/><Relationship Id="rId7"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5.png"/><Relationship Id="rId10" Type="http://schemas.openxmlformats.org/officeDocument/2006/relationships/image" Target="../media/image132.png"/><Relationship Id="rId4" Type="http://schemas.openxmlformats.org/officeDocument/2006/relationships/image" Target="../media/image128.png"/><Relationship Id="rId9" Type="http://schemas.openxmlformats.org/officeDocument/2006/relationships/image" Target="../media/image131.png"/></Relationships>
</file>

<file path=ppt/slides/_rels/slide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6.png"/><Relationship Id="rId4" Type="http://schemas.openxmlformats.org/officeDocument/2006/relationships/image" Target="../media/image1340.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3.JP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50.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460.png"/><Relationship Id="rId5" Type="http://schemas.openxmlformats.org/officeDocument/2006/relationships/image" Target="../media/image148.png"/><Relationship Id="rId10" Type="http://schemas.openxmlformats.org/officeDocument/2006/relationships/image" Target="../media/image146.png"/><Relationship Id="rId4" Type="http://schemas.openxmlformats.org/officeDocument/2006/relationships/image" Target="../media/image147.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44.emf"/></Relationships>
</file>

<file path=ppt/slides/_rels/slide7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4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46.jpg"/><Relationship Id="rId1" Type="http://schemas.openxmlformats.org/officeDocument/2006/relationships/slideLayout" Target="../slideLayouts/slideLayout2.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168.png"/></Relationships>
</file>

<file path=ppt/slides/_rels/slide7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51.jpg"/><Relationship Id="rId4" Type="http://schemas.openxmlformats.org/officeDocument/2006/relationships/image" Target="../media/image150.jpg"/></Relationships>
</file>

<file path=ppt/slides/_rels/slide78.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7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7772400" cy="1847850"/>
          </a:xfrm>
        </p:spPr>
        <p:txBody>
          <a:bodyPr>
            <a:normAutofit fontScale="90000"/>
          </a:bodyPr>
          <a:lstStyle/>
          <a:p>
            <a:br>
              <a:rPr lang="en-US" dirty="0"/>
            </a:br>
            <a:br>
              <a:rPr lang="en-US" dirty="0"/>
            </a:br>
            <a:br>
              <a:rPr lang="en-US" dirty="0"/>
            </a:br>
            <a:br>
              <a:rPr lang="en-US" dirty="0"/>
            </a:br>
            <a:r>
              <a:rPr lang="en-US" dirty="0"/>
              <a:t>TE 262: Electromagnetic Fields</a:t>
            </a:r>
            <a:br>
              <a:rPr lang="en-US" dirty="0"/>
            </a:br>
            <a:br>
              <a:rPr lang="en-US" dirty="0"/>
            </a:br>
            <a:br>
              <a:rPr lang="en-US" dirty="0"/>
            </a:br>
            <a:r>
              <a:rPr lang="en-US" sz="3200" i="1" dirty="0">
                <a:solidFill>
                  <a:srgbClr val="FF0000"/>
                </a:solidFill>
              </a:rPr>
              <a:t>Examiner: M. S. Ellis, PhD</a:t>
            </a:r>
            <a:br>
              <a:rPr lang="en-US" sz="3200" i="1" dirty="0"/>
            </a:br>
            <a:r>
              <a:rPr lang="en-US" sz="3200" i="1" dirty="0">
                <a:hlinkClick r:id="rId2"/>
              </a:rPr>
              <a:t>smellis.coe@knust.edu.gh</a:t>
            </a:r>
            <a:br>
              <a:rPr lang="en-US" sz="3200" i="1" dirty="0"/>
            </a:br>
            <a:r>
              <a:rPr lang="en-US" sz="3200" i="1" dirty="0"/>
              <a:t>057 904 7591</a:t>
            </a:r>
            <a:br>
              <a:rPr lang="en-US" sz="3200" i="1" dirty="0"/>
            </a:br>
            <a:endParaRPr lang="en-US" sz="32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fontScale="85000" lnSpcReduction="20000"/>
          </a:bodyPr>
          <a:lstStyle/>
          <a:p>
            <a:r>
              <a:rPr lang="en-US" dirty="0"/>
              <a:t>Quantities of an EM model can be divided into source and field quantities</a:t>
            </a:r>
          </a:p>
          <a:p>
            <a:endParaRPr lang="en-US" dirty="0"/>
          </a:p>
          <a:p>
            <a:r>
              <a:rPr lang="en-US" dirty="0"/>
              <a:t>Source is electric charges at rest or in motion</a:t>
            </a:r>
          </a:p>
          <a:p>
            <a:endParaRPr lang="en-US" dirty="0"/>
          </a:p>
          <a:p>
            <a:r>
              <a:rPr lang="en-US" dirty="0"/>
              <a:t>Electric charge is the fundamental property of matter and exists in positive or negative integrals of the charge of an electron, </a:t>
            </a:r>
            <a:r>
              <a:rPr lang="en-US" i="1" dirty="0"/>
              <a:t>e</a:t>
            </a:r>
          </a:p>
          <a:p>
            <a:endParaRPr lang="en-US" i="1" dirty="0"/>
          </a:p>
          <a:p>
            <a:pPr>
              <a:buNone/>
            </a:pPr>
            <a:r>
              <a:rPr lang="en-US" i="1" dirty="0">
                <a:solidFill>
                  <a:srgbClr val="FF0000"/>
                </a:solidFill>
              </a:rPr>
              <a:t>                       e = 1.60 x 10 </a:t>
            </a:r>
            <a:r>
              <a:rPr lang="en-US" i="1" baseline="30000" dirty="0">
                <a:solidFill>
                  <a:srgbClr val="FF0000"/>
                </a:solidFill>
              </a:rPr>
              <a:t>-19 </a:t>
            </a:r>
            <a:r>
              <a:rPr lang="en-US" i="1" dirty="0">
                <a:solidFill>
                  <a:srgbClr val="FF0000"/>
                </a:solidFill>
              </a:rPr>
              <a:t> Coulomb (C)</a:t>
            </a:r>
          </a:p>
          <a:p>
            <a:pPr>
              <a:buNone/>
            </a:pPr>
            <a:endParaRPr lang="en-US" i="1" baseline="30000" dirty="0"/>
          </a:p>
          <a:p>
            <a:pPr algn="just">
              <a:buNone/>
            </a:pPr>
            <a:r>
              <a:rPr lang="en-US" dirty="0"/>
              <a:t>“Electric charge can neither be created nor destroyed but can be redistributed from one place to another” – </a:t>
            </a:r>
            <a:r>
              <a:rPr lang="en-US" b="1" i="1" dirty="0"/>
              <a:t>principle of conservation of electric charge. </a:t>
            </a:r>
          </a:p>
          <a:p>
            <a:pPr algn="just">
              <a:buNone/>
            </a:pPr>
            <a:endParaRPr lang="en-US" b="1" i="1" dirty="0"/>
          </a:p>
          <a:p>
            <a:pPr algn="just">
              <a:buNone/>
            </a:pPr>
            <a:r>
              <a:rPr lang="en-US" dirty="0"/>
              <a:t>It must be satisfied at all times and under all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305800" cy="6172200"/>
          </a:xfrm>
        </p:spPr>
        <p:txBody>
          <a:bodyPr>
            <a:normAutofit fontScale="77500" lnSpcReduction="20000"/>
          </a:bodyPr>
          <a:lstStyle/>
          <a:p>
            <a:pPr>
              <a:buNone/>
            </a:pPr>
            <a:r>
              <a:rPr lang="en-US" b="1" dirty="0"/>
              <a:t>Source quantities </a:t>
            </a:r>
            <a:r>
              <a:rPr lang="en-US" dirty="0"/>
              <a:t>are:</a:t>
            </a:r>
          </a:p>
          <a:p>
            <a:pPr>
              <a:buNone/>
            </a:pPr>
            <a:r>
              <a:rPr lang="en-US" dirty="0"/>
              <a:t>Volume charge density,  surface charge density, and line charge density</a:t>
            </a:r>
          </a:p>
          <a:p>
            <a:pPr>
              <a:buNone/>
            </a:pPr>
            <a:r>
              <a:rPr lang="en-US" i="1" dirty="0" err="1"/>
              <a:t>ρ</a:t>
            </a:r>
            <a:r>
              <a:rPr lang="en-US" i="1" baseline="-25000" dirty="0" err="1"/>
              <a:t>v</a:t>
            </a:r>
            <a:r>
              <a:rPr lang="en-US" baseline="-25000" dirty="0"/>
              <a:t>= </a:t>
            </a:r>
            <a:r>
              <a:rPr lang="en-US" dirty="0" err="1"/>
              <a:t>lim</a:t>
            </a:r>
            <a:r>
              <a:rPr lang="en-US" baseline="-25000" dirty="0"/>
              <a:t> </a:t>
            </a:r>
            <a:r>
              <a:rPr lang="en-US" dirty="0"/>
              <a:t> ∆</a:t>
            </a:r>
            <a:r>
              <a:rPr lang="en-US" i="1" dirty="0"/>
              <a:t>q</a:t>
            </a:r>
            <a:r>
              <a:rPr lang="en-US" dirty="0"/>
              <a:t>/∆</a:t>
            </a:r>
            <a:r>
              <a:rPr lang="en-US" i="1" dirty="0"/>
              <a:t>v     (C/m</a:t>
            </a:r>
            <a:r>
              <a:rPr lang="en-US" i="1" baseline="30000" dirty="0"/>
              <a:t>3</a:t>
            </a:r>
            <a:r>
              <a:rPr lang="en-US" i="1" dirty="0"/>
              <a:t>)     </a:t>
            </a:r>
            <a:r>
              <a:rPr lang="en-US" i="1" dirty="0">
                <a:solidFill>
                  <a:srgbClr val="FF0000"/>
                </a:solidFill>
              </a:rPr>
              <a:t>Volume</a:t>
            </a:r>
            <a:r>
              <a:rPr lang="en-US" i="1" dirty="0"/>
              <a:t> charge density</a:t>
            </a:r>
          </a:p>
          <a:p>
            <a:pPr>
              <a:buNone/>
            </a:pPr>
            <a:r>
              <a:rPr lang="en-US" i="1" baseline="-25000" dirty="0"/>
              <a:t>          ∆v </a:t>
            </a:r>
            <a:r>
              <a:rPr lang="en-US" i="1" baseline="-25000" dirty="0">
                <a:sym typeface="Wingdings" pitchFamily="2" charset="2"/>
              </a:rPr>
              <a:t> 0             </a:t>
            </a:r>
          </a:p>
          <a:p>
            <a:pPr>
              <a:buNone/>
            </a:pPr>
            <a:r>
              <a:rPr lang="en-US" i="1" baseline="-25000" dirty="0">
                <a:sym typeface="Wingdings" pitchFamily="2" charset="2"/>
              </a:rPr>
              <a:t>                  </a:t>
            </a:r>
          </a:p>
          <a:p>
            <a:pPr>
              <a:buNone/>
            </a:pPr>
            <a:r>
              <a:rPr lang="en-US" i="1" dirty="0" err="1"/>
              <a:t>ρ</a:t>
            </a:r>
            <a:r>
              <a:rPr lang="en-US" i="1" baseline="-25000" dirty="0" err="1"/>
              <a:t>s</a:t>
            </a:r>
            <a:r>
              <a:rPr lang="en-US" baseline="-25000" dirty="0"/>
              <a:t>= </a:t>
            </a:r>
            <a:r>
              <a:rPr lang="en-US" dirty="0" err="1"/>
              <a:t>lim</a:t>
            </a:r>
            <a:r>
              <a:rPr lang="en-US" baseline="-25000" dirty="0"/>
              <a:t> </a:t>
            </a:r>
            <a:r>
              <a:rPr lang="en-US" dirty="0"/>
              <a:t> ∆</a:t>
            </a:r>
            <a:r>
              <a:rPr lang="en-US" i="1" dirty="0"/>
              <a:t>q</a:t>
            </a:r>
            <a:r>
              <a:rPr lang="en-US" dirty="0"/>
              <a:t>/∆</a:t>
            </a:r>
            <a:r>
              <a:rPr lang="en-US" i="1" dirty="0"/>
              <a:t>s     (C/m</a:t>
            </a:r>
            <a:r>
              <a:rPr lang="en-US" i="1" baseline="30000" dirty="0"/>
              <a:t>2</a:t>
            </a:r>
            <a:r>
              <a:rPr lang="en-US" i="1" dirty="0"/>
              <a:t>)      </a:t>
            </a:r>
            <a:r>
              <a:rPr lang="en-US" i="1" dirty="0">
                <a:solidFill>
                  <a:srgbClr val="FFC000"/>
                </a:solidFill>
              </a:rPr>
              <a:t>Surface</a:t>
            </a:r>
            <a:r>
              <a:rPr lang="en-US" i="1" dirty="0"/>
              <a:t> charge density</a:t>
            </a:r>
          </a:p>
          <a:p>
            <a:pPr>
              <a:buNone/>
            </a:pPr>
            <a:r>
              <a:rPr lang="en-US" i="1" baseline="-25000" dirty="0"/>
              <a:t>         ∆s </a:t>
            </a:r>
            <a:r>
              <a:rPr lang="en-US" i="1" baseline="-25000" dirty="0">
                <a:sym typeface="Wingdings" pitchFamily="2" charset="2"/>
              </a:rPr>
              <a:t> 0</a:t>
            </a:r>
          </a:p>
          <a:p>
            <a:pPr>
              <a:buNone/>
            </a:pPr>
            <a:endParaRPr lang="en-US" i="1" baseline="-25000" dirty="0">
              <a:sym typeface="Wingdings" pitchFamily="2" charset="2"/>
            </a:endParaRPr>
          </a:p>
          <a:p>
            <a:pPr>
              <a:buNone/>
            </a:pPr>
            <a:r>
              <a:rPr lang="en-US" i="1" dirty="0" err="1"/>
              <a:t>ρ</a:t>
            </a:r>
            <a:r>
              <a:rPr lang="en-US" i="1" baseline="-25000" dirty="0" err="1"/>
              <a:t>l</a:t>
            </a:r>
            <a:r>
              <a:rPr lang="en-US" baseline="-25000" dirty="0"/>
              <a:t>= </a:t>
            </a:r>
            <a:r>
              <a:rPr lang="en-US" dirty="0" err="1"/>
              <a:t>lim</a:t>
            </a:r>
            <a:r>
              <a:rPr lang="en-US" baseline="-25000" dirty="0"/>
              <a:t> </a:t>
            </a:r>
            <a:r>
              <a:rPr lang="en-US" dirty="0"/>
              <a:t> ∆</a:t>
            </a:r>
            <a:r>
              <a:rPr lang="en-US" i="1" dirty="0"/>
              <a:t>q</a:t>
            </a:r>
            <a:r>
              <a:rPr lang="en-US" dirty="0"/>
              <a:t>/∆</a:t>
            </a:r>
            <a:r>
              <a:rPr lang="en-US" i="1" dirty="0"/>
              <a:t>l      (C/m)        </a:t>
            </a:r>
            <a:r>
              <a:rPr lang="en-US" i="1" dirty="0">
                <a:solidFill>
                  <a:srgbClr val="00B050"/>
                </a:solidFill>
              </a:rPr>
              <a:t>Line </a:t>
            </a:r>
            <a:r>
              <a:rPr lang="en-US" i="1" dirty="0"/>
              <a:t>charge density</a:t>
            </a:r>
          </a:p>
          <a:p>
            <a:pPr>
              <a:buNone/>
            </a:pPr>
            <a:r>
              <a:rPr lang="en-US" i="1" baseline="-25000" dirty="0"/>
              <a:t>         ∆l </a:t>
            </a:r>
            <a:r>
              <a:rPr lang="en-US" i="1" baseline="-25000" dirty="0">
                <a:sym typeface="Wingdings" pitchFamily="2" charset="2"/>
              </a:rPr>
              <a:t> 0</a:t>
            </a:r>
          </a:p>
          <a:p>
            <a:pPr>
              <a:buNone/>
            </a:pPr>
            <a:r>
              <a:rPr lang="en-US" i="1" dirty="0"/>
              <a:t>Charge densities are point functions because they vary from point to point</a:t>
            </a:r>
          </a:p>
          <a:p>
            <a:pPr>
              <a:buNone/>
            </a:pPr>
            <a:r>
              <a:rPr lang="en-US" i="1" dirty="0"/>
              <a:t>Current is the rate of change of charge with respect to time, that is</a:t>
            </a:r>
          </a:p>
          <a:p>
            <a:pPr algn="ctr">
              <a:buNone/>
            </a:pPr>
            <a:r>
              <a:rPr lang="en-US" i="1" dirty="0"/>
              <a:t>I = </a:t>
            </a:r>
            <a:r>
              <a:rPr lang="en-US" i="1" dirty="0" err="1"/>
              <a:t>dq</a:t>
            </a:r>
            <a:r>
              <a:rPr lang="en-US" i="1" dirty="0"/>
              <a:t>/</a:t>
            </a:r>
            <a:r>
              <a:rPr lang="en-US" i="1" dirty="0" err="1"/>
              <a:t>dt</a:t>
            </a:r>
            <a:r>
              <a:rPr lang="en-US" i="1" dirty="0"/>
              <a:t>   (C/s or A)</a:t>
            </a:r>
          </a:p>
          <a:p>
            <a:pPr>
              <a:buNone/>
            </a:pPr>
            <a:r>
              <a:rPr lang="en-US" i="1" dirty="0"/>
              <a:t>Current must flow through a fine area, hence it is </a:t>
            </a:r>
            <a:r>
              <a:rPr lang="en-US" b="1" i="1" dirty="0"/>
              <a:t>NOT</a:t>
            </a:r>
            <a:r>
              <a:rPr lang="en-US" i="1" dirty="0"/>
              <a:t> a point function</a:t>
            </a:r>
          </a:p>
          <a:p>
            <a:pPr>
              <a:buNone/>
            </a:pPr>
            <a:endParaRPr lang="en-US" i="1" baseline="-25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229600" cy="6553200"/>
          </a:xfrm>
        </p:spPr>
        <p:txBody>
          <a:bodyPr>
            <a:normAutofit fontScale="85000" lnSpcReduction="20000"/>
          </a:bodyPr>
          <a:lstStyle/>
          <a:p>
            <a:r>
              <a:rPr lang="en-US" dirty="0"/>
              <a:t>There are </a:t>
            </a:r>
            <a:r>
              <a:rPr lang="en-US" b="1" dirty="0"/>
              <a:t>4 fundamental vector field quantities </a:t>
            </a:r>
            <a:r>
              <a:rPr lang="en-US" dirty="0"/>
              <a:t>in </a:t>
            </a:r>
            <a:r>
              <a:rPr lang="en-US" dirty="0" err="1"/>
              <a:t>electromagnetics</a:t>
            </a:r>
            <a:r>
              <a:rPr lang="en-US" dirty="0"/>
              <a:t>:</a:t>
            </a:r>
          </a:p>
          <a:p>
            <a:r>
              <a:rPr lang="en-US" i="1" dirty="0">
                <a:solidFill>
                  <a:srgbClr val="00B050"/>
                </a:solidFill>
              </a:rPr>
              <a:t>Electric field intensity E</a:t>
            </a:r>
            <a:r>
              <a:rPr lang="en-US" i="1" dirty="0"/>
              <a:t>, </a:t>
            </a:r>
            <a:r>
              <a:rPr lang="en-US" i="1" dirty="0">
                <a:solidFill>
                  <a:schemeClr val="tx2">
                    <a:lumMod val="60000"/>
                    <a:lumOff val="40000"/>
                  </a:schemeClr>
                </a:solidFill>
              </a:rPr>
              <a:t>electric flux density D</a:t>
            </a:r>
            <a:r>
              <a:rPr lang="en-US" i="1" dirty="0"/>
              <a:t>, </a:t>
            </a:r>
            <a:r>
              <a:rPr lang="en-US" i="1" dirty="0">
                <a:solidFill>
                  <a:schemeClr val="accent6">
                    <a:lumMod val="75000"/>
                  </a:schemeClr>
                </a:solidFill>
              </a:rPr>
              <a:t>magnetic flux density B</a:t>
            </a:r>
            <a:r>
              <a:rPr lang="en-US" i="1" dirty="0"/>
              <a:t>, and </a:t>
            </a:r>
            <a:r>
              <a:rPr lang="en-US" i="1" dirty="0">
                <a:solidFill>
                  <a:srgbClr val="FF0000"/>
                </a:solidFill>
              </a:rPr>
              <a:t>magnetic field intensity H</a:t>
            </a:r>
          </a:p>
          <a:p>
            <a:endParaRPr lang="en-US" dirty="0">
              <a:solidFill>
                <a:schemeClr val="tx1">
                  <a:lumMod val="95000"/>
                  <a:lumOff val="5000"/>
                </a:schemeClr>
              </a:solidFill>
            </a:endParaRPr>
          </a:p>
          <a:p>
            <a:r>
              <a:rPr lang="en-US" dirty="0">
                <a:solidFill>
                  <a:srgbClr val="00B050"/>
                </a:solidFill>
              </a:rPr>
              <a:t>Electric field intensity E</a:t>
            </a:r>
            <a:r>
              <a:rPr lang="en-US" dirty="0">
                <a:solidFill>
                  <a:schemeClr val="tx1">
                    <a:lumMod val="95000"/>
                    <a:lumOff val="5000"/>
                  </a:schemeClr>
                </a:solidFill>
              </a:rPr>
              <a:t>, is the only vector needed in discussing electrostatics in free space</a:t>
            </a:r>
          </a:p>
          <a:p>
            <a:endParaRPr lang="en-US" dirty="0">
              <a:solidFill>
                <a:schemeClr val="tx1">
                  <a:lumMod val="95000"/>
                  <a:lumOff val="5000"/>
                </a:schemeClr>
              </a:solidFill>
            </a:endParaRPr>
          </a:p>
          <a:p>
            <a:r>
              <a:rPr lang="en-US" dirty="0">
                <a:solidFill>
                  <a:srgbClr val="0070C0"/>
                </a:solidFill>
              </a:rPr>
              <a:t>Electric flux density (Electric displacement) D, </a:t>
            </a:r>
            <a:r>
              <a:rPr lang="en-US" dirty="0"/>
              <a:t>is useful in the study of electric field in a material (medium)</a:t>
            </a:r>
          </a:p>
          <a:p>
            <a:endParaRPr lang="en-US" dirty="0"/>
          </a:p>
          <a:p>
            <a:r>
              <a:rPr lang="en-US" dirty="0">
                <a:solidFill>
                  <a:schemeClr val="accent6">
                    <a:lumMod val="75000"/>
                  </a:schemeClr>
                </a:solidFill>
              </a:rPr>
              <a:t>Magnetic flux density B, </a:t>
            </a:r>
            <a:r>
              <a:rPr lang="en-US" dirty="0"/>
              <a:t>is the only vector used in discussing magneto-statics (steady electric currents) in free space</a:t>
            </a:r>
          </a:p>
          <a:p>
            <a:endParaRPr lang="en-US" dirty="0"/>
          </a:p>
          <a:p>
            <a:r>
              <a:rPr lang="en-US" dirty="0">
                <a:solidFill>
                  <a:srgbClr val="FF0000"/>
                </a:solidFill>
              </a:rPr>
              <a:t>Magnetic field Intensity H</a:t>
            </a:r>
            <a:r>
              <a:rPr lang="en-US" dirty="0"/>
              <a:t>, is useful in the study of magnetic field in material media</a:t>
            </a:r>
          </a:p>
          <a:p>
            <a:endParaRPr lang="en-US" dirty="0">
              <a:solidFill>
                <a:srgbClr val="0070C0"/>
              </a:solidFill>
            </a:endParaRPr>
          </a:p>
          <a:p>
            <a:endParaRPr lang="en-US" dirty="0">
              <a:solidFill>
                <a:schemeClr val="tx1">
                  <a:lumMod val="95000"/>
                  <a:lumOff val="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3581400"/>
            <a:ext cx="8153400" cy="3046988"/>
          </a:xfrm>
          <a:prstGeom prst="rect">
            <a:avLst/>
          </a:prstGeom>
          <a:noFill/>
        </p:spPr>
        <p:txBody>
          <a:bodyPr wrap="square" rtlCol="0">
            <a:spAutoFit/>
          </a:bodyPr>
          <a:lstStyle/>
          <a:p>
            <a:endParaRPr lang="en-US" sz="2400" dirty="0"/>
          </a:p>
          <a:p>
            <a:r>
              <a:rPr lang="en-US" sz="2400" dirty="0"/>
              <a:t>In static, steady or stationary cases (when there is no time variation), the E field quantities E and D and magnetic quantities B and H form two separate vector pairs</a:t>
            </a:r>
          </a:p>
          <a:p>
            <a:endParaRPr lang="en-US" sz="2400" dirty="0"/>
          </a:p>
          <a:p>
            <a:r>
              <a:rPr lang="en-US" sz="2400" dirty="0"/>
              <a:t>In time-dependent cases, electric and magnetic field quantities are coupled. Meaning, a time varying E and D  will create  B and H, and vice versa</a:t>
            </a:r>
          </a:p>
        </p:txBody>
      </p:sp>
      <p:pic>
        <p:nvPicPr>
          <p:cNvPr id="32769" name="Picture 1"/>
          <p:cNvPicPr>
            <a:picLocks noChangeAspect="1" noChangeArrowheads="1"/>
          </p:cNvPicPr>
          <p:nvPr/>
        </p:nvPicPr>
        <p:blipFill>
          <a:blip r:embed="rId2" cstate="print"/>
          <a:srcRect/>
          <a:stretch>
            <a:fillRect/>
          </a:stretch>
        </p:blipFill>
        <p:spPr bwMode="auto">
          <a:xfrm>
            <a:off x="990600" y="457200"/>
            <a:ext cx="6949440" cy="331617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5562600" cy="639762"/>
          </a:xfrm>
        </p:spPr>
        <p:txBody>
          <a:bodyPr>
            <a:normAutofit/>
          </a:bodyPr>
          <a:lstStyle/>
          <a:p>
            <a:r>
              <a:rPr lang="en-US" sz="3200" b="1" dirty="0"/>
              <a:t>SI units</a:t>
            </a:r>
          </a:p>
        </p:txBody>
      </p:sp>
      <p:sp>
        <p:nvSpPr>
          <p:cNvPr id="3" name="Content Placeholder 2"/>
          <p:cNvSpPr>
            <a:spLocks noGrp="1"/>
          </p:cNvSpPr>
          <p:nvPr>
            <p:ph idx="1"/>
          </p:nvPr>
        </p:nvSpPr>
        <p:spPr>
          <a:xfrm>
            <a:off x="457200" y="838200"/>
            <a:ext cx="8229600" cy="5287963"/>
          </a:xfrm>
        </p:spPr>
        <p:txBody>
          <a:bodyPr>
            <a:normAutofit fontScale="85000" lnSpcReduction="10000"/>
          </a:bodyPr>
          <a:lstStyle/>
          <a:p>
            <a:r>
              <a:rPr lang="en-US" dirty="0"/>
              <a:t>In </a:t>
            </a:r>
            <a:r>
              <a:rPr lang="en-US" dirty="0" err="1"/>
              <a:t>electromagnetics</a:t>
            </a:r>
            <a:r>
              <a:rPr lang="en-US" dirty="0"/>
              <a:t>, four main SI units are used:</a:t>
            </a:r>
          </a:p>
          <a:p>
            <a:endParaRPr lang="en-US" dirty="0"/>
          </a:p>
          <a:p>
            <a:endParaRPr lang="en-US" dirty="0"/>
          </a:p>
          <a:p>
            <a:endParaRPr lang="en-US" dirty="0"/>
          </a:p>
          <a:p>
            <a:pPr>
              <a:buNone/>
            </a:pPr>
            <a:endParaRPr lang="en-US" dirty="0"/>
          </a:p>
          <a:p>
            <a:endParaRPr lang="en-US" dirty="0"/>
          </a:p>
          <a:p>
            <a:endParaRPr lang="en-US" dirty="0"/>
          </a:p>
          <a:p>
            <a:endParaRPr lang="en-US" dirty="0"/>
          </a:p>
          <a:p>
            <a:endParaRPr lang="en-US" dirty="0"/>
          </a:p>
          <a:p>
            <a:r>
              <a:rPr lang="en-US" dirty="0"/>
              <a:t>The units in Table 1-1 are derived units that can be expressed in terms of the fundamentals unit; meters, kilograms, seconds, and amperes.</a:t>
            </a:r>
          </a:p>
          <a:p>
            <a:endParaRPr lang="en-US" dirty="0"/>
          </a:p>
        </p:txBody>
      </p:sp>
      <p:pic>
        <p:nvPicPr>
          <p:cNvPr id="31748" name="Picture 4"/>
          <p:cNvPicPr>
            <a:picLocks noChangeAspect="1" noChangeArrowheads="1"/>
          </p:cNvPicPr>
          <p:nvPr/>
        </p:nvPicPr>
        <p:blipFill>
          <a:blip r:embed="rId2" cstate="print"/>
          <a:srcRect/>
          <a:stretch>
            <a:fillRect/>
          </a:stretch>
        </p:blipFill>
        <p:spPr bwMode="auto">
          <a:xfrm>
            <a:off x="1905000" y="1752600"/>
            <a:ext cx="5120640" cy="281777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87362"/>
          </a:xfrm>
        </p:spPr>
        <p:txBody>
          <a:bodyPr>
            <a:noAutofit/>
          </a:bodyPr>
          <a:lstStyle/>
          <a:p>
            <a:r>
              <a:rPr lang="en-US" sz="3200" b="1" dirty="0"/>
              <a:t>Universal constants</a:t>
            </a:r>
          </a:p>
        </p:txBody>
      </p:sp>
      <p:sp>
        <p:nvSpPr>
          <p:cNvPr id="3" name="Content Placeholder 2"/>
          <p:cNvSpPr>
            <a:spLocks noGrp="1"/>
          </p:cNvSpPr>
          <p:nvPr>
            <p:ph idx="1"/>
          </p:nvPr>
        </p:nvSpPr>
        <p:spPr>
          <a:xfrm>
            <a:off x="457200" y="609601"/>
            <a:ext cx="8229600" cy="3505199"/>
          </a:xfrm>
        </p:spPr>
        <p:txBody>
          <a:bodyPr>
            <a:normAutofit fontScale="85000" lnSpcReduction="20000"/>
          </a:bodyPr>
          <a:lstStyle/>
          <a:p>
            <a:r>
              <a:rPr lang="en-US" dirty="0"/>
              <a:t>In the electromagnetic model, there are 3 universal constants in addition to the field quantities, and SI units</a:t>
            </a:r>
          </a:p>
          <a:p>
            <a:endParaRPr lang="en-US" dirty="0"/>
          </a:p>
          <a:p>
            <a:r>
              <a:rPr lang="en-US" dirty="0"/>
              <a:t>They relate to properties of free space (vacuum)</a:t>
            </a:r>
          </a:p>
          <a:p>
            <a:endParaRPr lang="en-US" dirty="0"/>
          </a:p>
          <a:p>
            <a:r>
              <a:rPr lang="en-US" dirty="0"/>
              <a:t>These constants are: speed of an EM wave </a:t>
            </a:r>
            <a:r>
              <a:rPr lang="en-US" b="1" i="1" dirty="0"/>
              <a:t>c</a:t>
            </a:r>
            <a:r>
              <a:rPr lang="en-US" dirty="0"/>
              <a:t>, permittivity of free space </a:t>
            </a:r>
            <a:r>
              <a:rPr lang="en-US" b="1" i="1" dirty="0"/>
              <a:t>ɛ</a:t>
            </a:r>
            <a:r>
              <a:rPr lang="en-US" sz="1800" b="1" i="1" dirty="0"/>
              <a:t>0</a:t>
            </a:r>
            <a:r>
              <a:rPr lang="en-US" dirty="0"/>
              <a:t>, and permeability of free space </a:t>
            </a:r>
            <a:r>
              <a:rPr lang="en-US" b="1" i="1" dirty="0"/>
              <a:t>µ</a:t>
            </a:r>
            <a:r>
              <a:rPr lang="en-US" sz="1800" b="1" i="1" dirty="0"/>
              <a:t>0</a:t>
            </a:r>
            <a:endParaRPr lang="en-US" b="1" i="1" dirty="0"/>
          </a:p>
        </p:txBody>
      </p:sp>
      <p:pic>
        <p:nvPicPr>
          <p:cNvPr id="30723" name="Picture 3"/>
          <p:cNvPicPr>
            <a:picLocks noChangeAspect="1" noChangeArrowheads="1"/>
          </p:cNvPicPr>
          <p:nvPr/>
        </p:nvPicPr>
        <p:blipFill>
          <a:blip r:embed="rId3" cstate="print"/>
          <a:srcRect/>
          <a:stretch>
            <a:fillRect/>
          </a:stretch>
        </p:blipFill>
        <p:spPr bwMode="auto">
          <a:xfrm>
            <a:off x="685800" y="4114800"/>
            <a:ext cx="8035581" cy="27432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85800"/>
          </a:xfrm>
        </p:spPr>
        <p:txBody>
          <a:bodyPr>
            <a:normAutofit fontScale="90000"/>
          </a:bodyPr>
          <a:lstStyle/>
          <a:p>
            <a:r>
              <a:rPr lang="en-US" b="1" dirty="0">
                <a:solidFill>
                  <a:srgbClr val="FF0000"/>
                </a:solidFill>
              </a:rPr>
              <a:t>2. VECTOR ANALYSIS</a:t>
            </a:r>
            <a:endParaRPr lang="en-US" dirty="0"/>
          </a:p>
        </p:txBody>
      </p:sp>
      <p:sp>
        <p:nvSpPr>
          <p:cNvPr id="3" name="Content Placeholder 2"/>
          <p:cNvSpPr>
            <a:spLocks noGrp="1"/>
          </p:cNvSpPr>
          <p:nvPr>
            <p:ph idx="1"/>
          </p:nvPr>
        </p:nvSpPr>
        <p:spPr>
          <a:xfrm>
            <a:off x="457200" y="838200"/>
            <a:ext cx="8229600" cy="5562600"/>
          </a:xfrm>
        </p:spPr>
        <p:txBody>
          <a:bodyPr>
            <a:normAutofit fontScale="70000" lnSpcReduction="20000"/>
          </a:bodyPr>
          <a:lstStyle/>
          <a:p>
            <a:r>
              <a:rPr lang="en-US" dirty="0"/>
              <a:t>Step 2 of creating the EM model was defining the rules of operation</a:t>
            </a:r>
          </a:p>
          <a:p>
            <a:endParaRPr lang="en-US" dirty="0"/>
          </a:p>
          <a:p>
            <a:r>
              <a:rPr lang="en-US" dirty="0"/>
              <a:t>Many electromagnetic quantities are  vectors so we must be able to handle them with ease</a:t>
            </a:r>
          </a:p>
          <a:p>
            <a:endParaRPr lang="en-US" dirty="0"/>
          </a:p>
          <a:p>
            <a:r>
              <a:rPr lang="en-US" dirty="0"/>
              <a:t>Either by </a:t>
            </a:r>
            <a:r>
              <a:rPr lang="en-US" i="1" dirty="0"/>
              <a:t>addition</a:t>
            </a:r>
            <a:r>
              <a:rPr lang="en-US" dirty="0"/>
              <a:t>, </a:t>
            </a:r>
            <a:r>
              <a:rPr lang="en-US" i="1" dirty="0"/>
              <a:t>subtraction</a:t>
            </a:r>
            <a:r>
              <a:rPr lang="en-US" dirty="0"/>
              <a:t> or </a:t>
            </a:r>
            <a:r>
              <a:rPr lang="en-US" i="1" dirty="0"/>
              <a:t>multiplication</a:t>
            </a:r>
          </a:p>
          <a:p>
            <a:endParaRPr lang="en-US" i="1" dirty="0"/>
          </a:p>
          <a:p>
            <a:r>
              <a:rPr lang="en-US" dirty="0"/>
              <a:t>Certain differential operators and theorems are required to properly handle EM vectors</a:t>
            </a:r>
            <a:r>
              <a:rPr lang="en-US" i="1" dirty="0"/>
              <a:t>: gradient, divergence </a:t>
            </a:r>
            <a:r>
              <a:rPr lang="en-US" dirty="0"/>
              <a:t>and</a:t>
            </a:r>
            <a:r>
              <a:rPr lang="en-US" i="1" dirty="0"/>
              <a:t> curl operators </a:t>
            </a:r>
            <a:r>
              <a:rPr lang="en-US" dirty="0"/>
              <a:t>as well as </a:t>
            </a:r>
            <a:r>
              <a:rPr lang="en-US" i="1" dirty="0"/>
              <a:t>Stokes’ theorems</a:t>
            </a:r>
          </a:p>
          <a:p>
            <a:endParaRPr lang="en-US" dirty="0"/>
          </a:p>
          <a:p>
            <a:r>
              <a:rPr lang="en-US" dirty="0"/>
              <a:t>In order to express results in a 3-Dimensional space, a suitable coordinate system must be chosen</a:t>
            </a:r>
          </a:p>
          <a:p>
            <a:endParaRPr lang="en-US" dirty="0"/>
          </a:p>
          <a:p>
            <a:r>
              <a:rPr lang="en-US" dirty="0"/>
              <a:t>Here, the three most common orthogonal coordinate systems will be used: Cartesian, Cylindrical, and Spherical coordinate systems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a:t>Vector addition and subtraction</a:t>
            </a:r>
          </a:p>
        </p:txBody>
      </p:sp>
      <p:sp>
        <p:nvSpPr>
          <p:cNvPr id="5" name="Content Placeholder 4"/>
          <p:cNvSpPr>
            <a:spLocks noGrp="1"/>
          </p:cNvSpPr>
          <p:nvPr>
            <p:ph idx="1"/>
          </p:nvPr>
        </p:nvSpPr>
        <p:spPr>
          <a:xfrm>
            <a:off x="381000" y="990600"/>
            <a:ext cx="8229600" cy="2971799"/>
          </a:xfrm>
        </p:spPr>
        <p:txBody>
          <a:bodyPr>
            <a:normAutofit fontScale="85000" lnSpcReduction="20000"/>
          </a:bodyPr>
          <a:lstStyle/>
          <a:p>
            <a:r>
              <a:rPr lang="en-US" dirty="0"/>
              <a:t>A vector has magnitude and direction. A vector A can be written as  </a:t>
            </a:r>
            <a:r>
              <a:rPr lang="en-US" b="1" dirty="0"/>
              <a:t>A</a:t>
            </a:r>
            <a:r>
              <a:rPr lang="en-US" dirty="0"/>
              <a:t> = </a:t>
            </a:r>
            <a:r>
              <a:rPr lang="en-US" dirty="0" err="1"/>
              <a:t>a</a:t>
            </a:r>
            <a:r>
              <a:rPr lang="en-US" sz="1400" i="1" dirty="0" err="1"/>
              <a:t>A</a:t>
            </a:r>
            <a:r>
              <a:rPr lang="en-US" sz="1800" i="1" dirty="0"/>
              <a:t> </a:t>
            </a:r>
            <a:r>
              <a:rPr lang="en-US" i="1" dirty="0"/>
              <a:t>A</a:t>
            </a:r>
          </a:p>
          <a:p>
            <a:endParaRPr lang="en-US" i="1" dirty="0"/>
          </a:p>
          <a:p>
            <a:r>
              <a:rPr lang="en-US" dirty="0"/>
              <a:t>Where  </a:t>
            </a:r>
            <a:r>
              <a:rPr lang="en-US" i="1" dirty="0"/>
              <a:t>A</a:t>
            </a:r>
            <a:r>
              <a:rPr lang="en-US" dirty="0"/>
              <a:t> = </a:t>
            </a:r>
            <a:r>
              <a:rPr lang="en-US" b="1" dirty="0"/>
              <a:t>|A|</a:t>
            </a:r>
            <a:r>
              <a:rPr lang="en-US" dirty="0"/>
              <a:t> which is a scalar</a:t>
            </a:r>
          </a:p>
          <a:p>
            <a:endParaRPr lang="en-US" dirty="0"/>
          </a:p>
          <a:p>
            <a:r>
              <a:rPr lang="en-US" dirty="0"/>
              <a:t> </a:t>
            </a:r>
            <a:r>
              <a:rPr lang="en-US" dirty="0" err="1"/>
              <a:t>a</a:t>
            </a:r>
            <a:r>
              <a:rPr lang="en-US" sz="1400" i="1" dirty="0" err="1"/>
              <a:t>A</a:t>
            </a:r>
            <a:r>
              <a:rPr lang="en-US" dirty="0"/>
              <a:t> = </a:t>
            </a:r>
            <a:r>
              <a:rPr lang="en-US" b="1" dirty="0"/>
              <a:t>A</a:t>
            </a:r>
            <a:r>
              <a:rPr lang="en-US" dirty="0"/>
              <a:t> / </a:t>
            </a:r>
            <a:r>
              <a:rPr lang="en-US" b="1" dirty="0"/>
              <a:t>|A| </a:t>
            </a:r>
            <a:r>
              <a:rPr lang="en-US" dirty="0"/>
              <a:t>is the unit vector having a magnitude of unity and dimensionless .</a:t>
            </a:r>
          </a:p>
        </p:txBody>
      </p:sp>
      <p:pic>
        <p:nvPicPr>
          <p:cNvPr id="28674" name="Picture 2"/>
          <p:cNvPicPr>
            <a:picLocks noChangeAspect="1" noChangeArrowheads="1"/>
          </p:cNvPicPr>
          <p:nvPr/>
        </p:nvPicPr>
        <p:blipFill>
          <a:blip r:embed="rId2" cstate="print"/>
          <a:srcRect/>
          <a:stretch>
            <a:fillRect/>
          </a:stretch>
        </p:blipFill>
        <p:spPr bwMode="auto">
          <a:xfrm>
            <a:off x="1524000" y="3962400"/>
            <a:ext cx="5142475" cy="219456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sz="2800" dirty="0"/>
              <a:t>Vector addition and subtraction can be done in two ways: </a:t>
            </a:r>
            <a:r>
              <a:rPr lang="en-US" sz="2800" i="1" dirty="0">
                <a:solidFill>
                  <a:srgbClr val="FFC000"/>
                </a:solidFill>
              </a:rPr>
              <a:t>Parallelogram rule </a:t>
            </a:r>
            <a:r>
              <a:rPr lang="en-US" sz="2800" dirty="0"/>
              <a:t>and </a:t>
            </a:r>
            <a:r>
              <a:rPr lang="en-US" sz="2800" i="1" dirty="0">
                <a:solidFill>
                  <a:srgbClr val="FF0000"/>
                </a:solidFill>
              </a:rPr>
              <a:t>head-to-tail</a:t>
            </a:r>
          </a:p>
          <a:p>
            <a:endParaRPr lang="en-US" dirty="0"/>
          </a:p>
        </p:txBody>
      </p:sp>
      <p:pic>
        <p:nvPicPr>
          <p:cNvPr id="27649" name="Picture 1"/>
          <p:cNvPicPr>
            <a:picLocks noChangeAspect="1" noChangeArrowheads="1"/>
          </p:cNvPicPr>
          <p:nvPr/>
        </p:nvPicPr>
        <p:blipFill>
          <a:blip r:embed="rId2" cstate="print"/>
          <a:srcRect/>
          <a:stretch>
            <a:fillRect/>
          </a:stretch>
        </p:blipFill>
        <p:spPr bwMode="auto">
          <a:xfrm>
            <a:off x="1295400" y="1828800"/>
            <a:ext cx="6799073" cy="2011680"/>
          </a:xfrm>
          <a:prstGeom prst="rect">
            <a:avLst/>
          </a:prstGeom>
          <a:noFill/>
          <a:ln w="9525">
            <a:noFill/>
            <a:miter lim="800000"/>
            <a:headEnd/>
            <a:tailEnd/>
          </a:ln>
        </p:spPr>
      </p:pic>
      <p:pic>
        <p:nvPicPr>
          <p:cNvPr id="27650" name="Picture 2"/>
          <p:cNvPicPr>
            <a:picLocks noChangeAspect="1" noChangeArrowheads="1"/>
          </p:cNvPicPr>
          <p:nvPr/>
        </p:nvPicPr>
        <p:blipFill>
          <a:blip r:embed="rId3" cstate="print"/>
          <a:srcRect/>
          <a:stretch>
            <a:fillRect/>
          </a:stretch>
        </p:blipFill>
        <p:spPr bwMode="auto">
          <a:xfrm>
            <a:off x="1676400" y="4480560"/>
            <a:ext cx="5641662" cy="237744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4000" dirty="0"/>
              <a:t>Vector multiplication</a:t>
            </a:r>
          </a:p>
        </p:txBody>
      </p:sp>
      <p:sp>
        <p:nvSpPr>
          <p:cNvPr id="3" name="Content Placeholder 2"/>
          <p:cNvSpPr>
            <a:spLocks noGrp="1"/>
          </p:cNvSpPr>
          <p:nvPr>
            <p:ph idx="1"/>
          </p:nvPr>
        </p:nvSpPr>
        <p:spPr>
          <a:xfrm>
            <a:off x="0" y="838200"/>
            <a:ext cx="4114800" cy="6019800"/>
          </a:xfrm>
        </p:spPr>
        <p:txBody>
          <a:bodyPr>
            <a:normAutofit fontScale="92500"/>
          </a:bodyPr>
          <a:lstStyle/>
          <a:p>
            <a:r>
              <a:rPr lang="en-US" sz="2400" dirty="0"/>
              <a:t>There are two ways of multiplying a vector: </a:t>
            </a:r>
            <a:r>
              <a:rPr lang="en-US" sz="2400" dirty="0">
                <a:solidFill>
                  <a:srgbClr val="FF0000"/>
                </a:solidFill>
              </a:rPr>
              <a:t>Scalar (dot) product</a:t>
            </a:r>
            <a:r>
              <a:rPr lang="en-US" sz="2400" dirty="0"/>
              <a:t> and </a:t>
            </a:r>
            <a:r>
              <a:rPr lang="en-US" sz="2400" dirty="0">
                <a:solidFill>
                  <a:srgbClr val="0070C0"/>
                </a:solidFill>
              </a:rPr>
              <a:t>Vector (cross) product</a:t>
            </a:r>
          </a:p>
          <a:p>
            <a:endParaRPr lang="en-US" sz="2400" dirty="0"/>
          </a:p>
          <a:p>
            <a:pPr>
              <a:buNone/>
            </a:pPr>
            <a:r>
              <a:rPr lang="en-US" sz="2400" b="1" u="sng" dirty="0"/>
              <a:t>Scalar or dot product</a:t>
            </a:r>
            <a:endParaRPr lang="en-US" sz="2400" dirty="0"/>
          </a:p>
          <a:p>
            <a:r>
              <a:rPr lang="en-US" sz="2400" b="1" dirty="0"/>
              <a:t>A . B</a:t>
            </a:r>
            <a:r>
              <a:rPr lang="en-US" sz="2400" dirty="0"/>
              <a:t> </a:t>
            </a:r>
            <a:r>
              <a:rPr lang="en-US" sz="2400" b="1" dirty="0"/>
              <a:t>= </a:t>
            </a:r>
            <a:r>
              <a:rPr lang="en-US" sz="2400" i="1" dirty="0" err="1"/>
              <a:t>AB</a:t>
            </a:r>
            <a:r>
              <a:rPr lang="en-US" sz="2400" dirty="0" err="1"/>
              <a:t>cosƟ</a:t>
            </a:r>
            <a:r>
              <a:rPr lang="en-US" sz="1400" dirty="0" err="1"/>
              <a:t>A</a:t>
            </a:r>
            <a:r>
              <a:rPr lang="en-US" sz="1400" b="1" dirty="0" err="1"/>
              <a:t>B</a:t>
            </a:r>
            <a:r>
              <a:rPr lang="en-US" sz="2400" b="1" i="1" dirty="0"/>
              <a:t>  </a:t>
            </a:r>
            <a:r>
              <a:rPr lang="en-US" sz="2400" dirty="0"/>
              <a:t>where </a:t>
            </a:r>
            <a:r>
              <a:rPr lang="en-US" sz="2400" i="1" dirty="0"/>
              <a:t>A</a:t>
            </a:r>
            <a:r>
              <a:rPr lang="en-US" sz="2400" dirty="0"/>
              <a:t> and </a:t>
            </a:r>
            <a:r>
              <a:rPr lang="en-US" sz="2400" i="1" dirty="0"/>
              <a:t>B</a:t>
            </a:r>
            <a:r>
              <a:rPr lang="en-US" sz="2400" dirty="0"/>
              <a:t> are the magnitudes of vectors </a:t>
            </a:r>
            <a:r>
              <a:rPr lang="en-US" sz="2400" b="1" dirty="0"/>
              <a:t>A</a:t>
            </a:r>
            <a:r>
              <a:rPr lang="en-US" sz="2400" dirty="0"/>
              <a:t> and </a:t>
            </a:r>
            <a:r>
              <a:rPr lang="en-US" sz="2400" b="1" dirty="0"/>
              <a:t>B </a:t>
            </a:r>
            <a:r>
              <a:rPr lang="en-US" sz="2400" dirty="0"/>
              <a:t>and Ɵ</a:t>
            </a:r>
            <a:r>
              <a:rPr lang="en-US" sz="1400" i="1" dirty="0"/>
              <a:t>AB</a:t>
            </a:r>
            <a:r>
              <a:rPr lang="en-US" sz="2400" dirty="0"/>
              <a:t> is the smaller angle between A and B and is less than 180 degrees</a:t>
            </a:r>
          </a:p>
          <a:p>
            <a:endParaRPr lang="en-US" sz="2400" dirty="0"/>
          </a:p>
          <a:p>
            <a:r>
              <a:rPr lang="en-US" sz="2400" dirty="0"/>
              <a:t>Dot product is commutative A.B = B.A</a:t>
            </a:r>
          </a:p>
          <a:p>
            <a:endParaRPr lang="en-US" sz="2400" dirty="0"/>
          </a:p>
          <a:p>
            <a:r>
              <a:rPr lang="en-US" sz="2400" b="1" dirty="0"/>
              <a:t>A.A </a:t>
            </a:r>
            <a:r>
              <a:rPr lang="en-US" sz="2400" dirty="0"/>
              <a:t>= </a:t>
            </a:r>
            <a:r>
              <a:rPr lang="en-US" sz="2400" i="1" dirty="0"/>
              <a:t>A</a:t>
            </a:r>
            <a:r>
              <a:rPr lang="en-US" sz="2400" baseline="30000" dirty="0"/>
              <a:t>2 </a:t>
            </a:r>
            <a:r>
              <a:rPr lang="en-US" sz="2400" dirty="0"/>
              <a:t> or  </a:t>
            </a:r>
            <a:r>
              <a:rPr lang="en-US" sz="2400" i="1" dirty="0"/>
              <a:t>A </a:t>
            </a:r>
            <a:r>
              <a:rPr lang="en-US" sz="2400" dirty="0"/>
              <a:t>= √(</a:t>
            </a:r>
            <a:r>
              <a:rPr lang="en-US" sz="2400" b="1" dirty="0"/>
              <a:t>A.A</a:t>
            </a:r>
            <a:r>
              <a:rPr lang="en-US" sz="2400" dirty="0"/>
              <a:t>)</a:t>
            </a:r>
            <a:endParaRPr lang="en-US" sz="2400" i="1" baseline="30000" dirty="0"/>
          </a:p>
        </p:txBody>
      </p:sp>
      <p:pic>
        <p:nvPicPr>
          <p:cNvPr id="26625" name="Picture 1"/>
          <p:cNvPicPr>
            <a:picLocks noChangeAspect="1" noChangeArrowheads="1"/>
          </p:cNvPicPr>
          <p:nvPr/>
        </p:nvPicPr>
        <p:blipFill>
          <a:blip r:embed="rId2" cstate="print"/>
          <a:srcRect/>
          <a:stretch>
            <a:fillRect/>
          </a:stretch>
        </p:blipFill>
        <p:spPr bwMode="auto">
          <a:xfrm>
            <a:off x="3916256" y="1828800"/>
            <a:ext cx="5227744" cy="256032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0"/>
            <a:ext cx="2057400" cy="1143000"/>
          </a:xfrm>
        </p:spPr>
        <p:txBody>
          <a:bodyPr>
            <a:normAutofit/>
          </a:bodyPr>
          <a:lstStyle/>
          <a:p>
            <a:r>
              <a:rPr lang="en-US" dirty="0"/>
              <a:t>Syllabus</a:t>
            </a:r>
          </a:p>
        </p:txBody>
      </p:sp>
      <p:sp>
        <p:nvSpPr>
          <p:cNvPr id="3" name="Content Placeholder 2"/>
          <p:cNvSpPr>
            <a:spLocks noGrp="1"/>
          </p:cNvSpPr>
          <p:nvPr>
            <p:ph idx="1"/>
          </p:nvPr>
        </p:nvSpPr>
        <p:spPr>
          <a:xfrm>
            <a:off x="457200" y="1143000"/>
            <a:ext cx="8229600" cy="5334000"/>
          </a:xfrm>
        </p:spPr>
        <p:txBody>
          <a:bodyPr>
            <a:normAutofit fontScale="55000" lnSpcReduction="20000"/>
          </a:bodyPr>
          <a:lstStyle/>
          <a:p>
            <a:r>
              <a:rPr lang="en-US" dirty="0"/>
              <a:t>Introduction to </a:t>
            </a:r>
            <a:r>
              <a:rPr lang="en-US" dirty="0" err="1"/>
              <a:t>electromagnetics</a:t>
            </a:r>
            <a:r>
              <a:rPr lang="en-US" dirty="0"/>
              <a:t>: circuit theory, concept of electromagnetic theory, electromagnetic field quantities, universal EM constants and SI units</a:t>
            </a:r>
          </a:p>
          <a:p>
            <a:pPr marL="0" indent="0">
              <a:buNone/>
            </a:pPr>
            <a:endParaRPr lang="en-US" dirty="0"/>
          </a:p>
          <a:p>
            <a:r>
              <a:rPr lang="en-US" dirty="0"/>
              <a:t>Vector Analysis and Orthogonal Coordinate systems : Gradient, divergence, curl, divergence theorem, stokes theorem, null identities, Helmholtz’s theorem</a:t>
            </a:r>
          </a:p>
          <a:p>
            <a:endParaRPr lang="en-US" dirty="0"/>
          </a:p>
          <a:p>
            <a:r>
              <a:rPr lang="en-US" dirty="0"/>
              <a:t>Electrostatics: Postulates of Electrostatics, Solutions of electrostatics boundary value problems (Poisson, Laplace equations), Scalar electric potential, Dielectric material</a:t>
            </a:r>
          </a:p>
          <a:p>
            <a:endParaRPr lang="en-US" dirty="0"/>
          </a:p>
          <a:p>
            <a:r>
              <a:rPr lang="en-US" dirty="0" err="1"/>
              <a:t>Magnetostatics</a:t>
            </a:r>
            <a:r>
              <a:rPr lang="en-US" dirty="0"/>
              <a:t>: Postulates of Electrostatics,  </a:t>
            </a:r>
            <a:r>
              <a:rPr lang="en-US" dirty="0" err="1"/>
              <a:t>Magnetostatics</a:t>
            </a:r>
            <a:r>
              <a:rPr lang="en-US" dirty="0"/>
              <a:t> boundary conditions, magnetic vector potential, </a:t>
            </a:r>
            <a:r>
              <a:rPr lang="en-US" dirty="0" err="1"/>
              <a:t>Poissons</a:t>
            </a:r>
            <a:r>
              <a:rPr lang="en-US" dirty="0"/>
              <a:t> equation, magnetic materials</a:t>
            </a:r>
          </a:p>
          <a:p>
            <a:endParaRPr lang="en-US" dirty="0"/>
          </a:p>
          <a:p>
            <a:r>
              <a:rPr lang="en-US" dirty="0"/>
              <a:t>Electromagnetism: Electric fields, conductors, insulators, capacitance, magnetic field in free space, magnetic effects on iron. </a:t>
            </a:r>
          </a:p>
          <a:p>
            <a:endParaRPr lang="en-US" dirty="0"/>
          </a:p>
          <a:p>
            <a:r>
              <a:rPr lang="en-US" dirty="0"/>
              <a:t>Maxwell’s equation: Differential and integral forms</a:t>
            </a:r>
          </a:p>
          <a:p>
            <a:endParaRPr lang="en-US" dirty="0"/>
          </a:p>
          <a:p>
            <a:r>
              <a:rPr lang="en-US" dirty="0"/>
              <a:t>EM Waves theory: EM waves in a homogeneous medium, uniform plane waves, skin effect, </a:t>
            </a:r>
            <a:r>
              <a:rPr lang="en-US" dirty="0" err="1"/>
              <a:t>Poynting</a:t>
            </a:r>
            <a:r>
              <a:rPr lang="en-US" dirty="0"/>
              <a:t> vector</a:t>
            </a:r>
          </a:p>
          <a:p>
            <a:endParaRPr lang="en-US" dirty="0"/>
          </a:p>
          <a:p>
            <a:pPr>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4419600" cy="6858000"/>
          </a:xfrm>
        </p:spPr>
        <p:txBody>
          <a:bodyPr>
            <a:normAutofit fontScale="85000" lnSpcReduction="10000"/>
          </a:bodyPr>
          <a:lstStyle/>
          <a:p>
            <a:pPr>
              <a:buNone/>
            </a:pPr>
            <a:r>
              <a:rPr lang="en-US" sz="2400" b="1" u="sng" dirty="0"/>
              <a:t>Vector or Cross product</a:t>
            </a:r>
            <a:endParaRPr lang="en-US" sz="2400" dirty="0"/>
          </a:p>
          <a:p>
            <a:r>
              <a:rPr lang="en-US" sz="2400" b="1" dirty="0"/>
              <a:t>A x B</a:t>
            </a:r>
            <a:r>
              <a:rPr lang="en-US" sz="2400" dirty="0"/>
              <a:t> = </a:t>
            </a:r>
            <a:r>
              <a:rPr lang="en-US" sz="2400" b="1" dirty="0" err="1">
                <a:solidFill>
                  <a:srgbClr val="FF0000"/>
                </a:solidFill>
              </a:rPr>
              <a:t>a</a:t>
            </a:r>
            <a:r>
              <a:rPr lang="en-US" sz="1600" b="1" dirty="0" err="1">
                <a:solidFill>
                  <a:srgbClr val="FF0000"/>
                </a:solidFill>
              </a:rPr>
              <a:t>n</a:t>
            </a:r>
            <a:r>
              <a:rPr lang="en-US" sz="2400" i="1" dirty="0" err="1"/>
              <a:t>AB</a:t>
            </a:r>
            <a:r>
              <a:rPr lang="en-US" sz="2400" dirty="0" err="1"/>
              <a:t>sinƟ</a:t>
            </a:r>
            <a:r>
              <a:rPr lang="en-US" sz="1400" i="1" dirty="0" err="1"/>
              <a:t>AB</a:t>
            </a:r>
            <a:r>
              <a:rPr lang="en-US" sz="2400" i="1" dirty="0"/>
              <a:t>  </a:t>
            </a:r>
            <a:r>
              <a:rPr lang="en-US" sz="2400" dirty="0"/>
              <a:t>where </a:t>
            </a:r>
            <a:r>
              <a:rPr lang="en-US" sz="2400" i="1" dirty="0"/>
              <a:t>A</a:t>
            </a:r>
            <a:r>
              <a:rPr lang="en-US" sz="2400" dirty="0"/>
              <a:t> and </a:t>
            </a:r>
            <a:r>
              <a:rPr lang="en-US" sz="2400" i="1" dirty="0"/>
              <a:t>B</a:t>
            </a:r>
            <a:r>
              <a:rPr lang="en-US" sz="2400" dirty="0"/>
              <a:t> are the magnitudes of vectors </a:t>
            </a:r>
            <a:r>
              <a:rPr lang="en-US" sz="2400" b="1" dirty="0"/>
              <a:t>A</a:t>
            </a:r>
            <a:r>
              <a:rPr lang="en-US" sz="2400" dirty="0"/>
              <a:t> and </a:t>
            </a:r>
            <a:r>
              <a:rPr lang="en-US" sz="2400" b="1" dirty="0"/>
              <a:t>B </a:t>
            </a:r>
            <a:r>
              <a:rPr lang="en-US" sz="2400" dirty="0"/>
              <a:t>and Ɵ</a:t>
            </a:r>
            <a:r>
              <a:rPr lang="en-US" sz="1400" i="1" dirty="0"/>
              <a:t>AB</a:t>
            </a:r>
            <a:r>
              <a:rPr lang="en-US" sz="2400" dirty="0"/>
              <a:t> is the smaller angle between A and B and is less than 180 degrees</a:t>
            </a:r>
          </a:p>
          <a:p>
            <a:endParaRPr lang="en-US" sz="2400" dirty="0"/>
          </a:p>
          <a:p>
            <a:r>
              <a:rPr lang="en-US" sz="2400" b="1" dirty="0"/>
              <a:t>a</a:t>
            </a:r>
            <a:r>
              <a:rPr lang="en-US" sz="1600" b="1" dirty="0"/>
              <a:t>n</a:t>
            </a:r>
            <a:r>
              <a:rPr lang="en-US" sz="2000" b="1" dirty="0"/>
              <a:t>  i</a:t>
            </a:r>
            <a:r>
              <a:rPr lang="en-US" sz="2400" dirty="0"/>
              <a:t>s a unit vector normal to the plane containing </a:t>
            </a:r>
            <a:r>
              <a:rPr lang="en-US" sz="2400" b="1" dirty="0"/>
              <a:t>A</a:t>
            </a:r>
            <a:r>
              <a:rPr lang="en-US" sz="2400" dirty="0"/>
              <a:t> and </a:t>
            </a:r>
            <a:r>
              <a:rPr lang="en-US" sz="2400" b="1" dirty="0"/>
              <a:t>B</a:t>
            </a:r>
            <a:r>
              <a:rPr lang="en-US" sz="2400" dirty="0"/>
              <a:t> </a:t>
            </a:r>
          </a:p>
          <a:p>
            <a:endParaRPr lang="en-US" sz="2400" dirty="0"/>
          </a:p>
          <a:p>
            <a:r>
              <a:rPr lang="en-US" sz="2400" dirty="0"/>
              <a:t>The direction of follows that of the thumb of the right hand when the fingers rotate from </a:t>
            </a:r>
            <a:r>
              <a:rPr lang="en-US" sz="2400" b="1" dirty="0"/>
              <a:t>A </a:t>
            </a:r>
            <a:r>
              <a:rPr lang="en-US" sz="2400" dirty="0"/>
              <a:t>to </a:t>
            </a:r>
            <a:r>
              <a:rPr lang="en-US" sz="2400" b="1" dirty="0"/>
              <a:t>B</a:t>
            </a:r>
            <a:r>
              <a:rPr lang="en-US" sz="2400" dirty="0"/>
              <a:t> through angle </a:t>
            </a:r>
            <a:r>
              <a:rPr lang="en-US" sz="2400" i="1" dirty="0"/>
              <a:t>Ɵ</a:t>
            </a:r>
            <a:r>
              <a:rPr lang="en-US" sz="1400" i="1" dirty="0"/>
              <a:t>AB</a:t>
            </a:r>
          </a:p>
          <a:p>
            <a:endParaRPr lang="en-US" sz="2400" i="1" dirty="0"/>
          </a:p>
          <a:p>
            <a:r>
              <a:rPr lang="en-US" sz="2400" dirty="0"/>
              <a:t>Dot product is not commutative </a:t>
            </a:r>
          </a:p>
          <a:p>
            <a:pPr>
              <a:buNone/>
            </a:pPr>
            <a:r>
              <a:rPr lang="en-US" sz="2400" b="1" dirty="0"/>
              <a:t>       B x A = - A x B</a:t>
            </a:r>
          </a:p>
          <a:p>
            <a:endParaRPr lang="en-US" sz="2400" dirty="0"/>
          </a:p>
          <a:p>
            <a:r>
              <a:rPr lang="en-US" sz="2400" dirty="0"/>
              <a:t>The cross product of </a:t>
            </a:r>
            <a:r>
              <a:rPr lang="en-US" sz="2400" b="1" dirty="0"/>
              <a:t>A x B </a:t>
            </a:r>
            <a:r>
              <a:rPr lang="en-US" sz="2400" dirty="0"/>
              <a:t>results in another vector obtained by the right-hand rule and whose magnitude is equal to the area of a parallelogram</a:t>
            </a:r>
          </a:p>
          <a:p>
            <a:endParaRPr lang="en-US" sz="2400" dirty="0"/>
          </a:p>
        </p:txBody>
      </p:sp>
      <p:pic>
        <p:nvPicPr>
          <p:cNvPr id="26627" name="Picture 3"/>
          <p:cNvPicPr>
            <a:picLocks noChangeAspect="1" noChangeArrowheads="1"/>
          </p:cNvPicPr>
          <p:nvPr/>
        </p:nvPicPr>
        <p:blipFill>
          <a:blip r:embed="rId2" cstate="print"/>
          <a:srcRect l="4263" t="5556"/>
          <a:stretch>
            <a:fillRect/>
          </a:stretch>
        </p:blipFill>
        <p:spPr bwMode="auto">
          <a:xfrm>
            <a:off x="4724400" y="457200"/>
            <a:ext cx="4419600" cy="2590800"/>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4953000" y="3505200"/>
            <a:ext cx="3430212" cy="27432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a:t>Orthogonal Coordinate Systems</a:t>
            </a:r>
          </a:p>
        </p:txBody>
      </p:sp>
      <p:sp>
        <p:nvSpPr>
          <p:cNvPr id="3" name="Content Placeholder 2"/>
          <p:cNvSpPr>
            <a:spLocks noGrp="1"/>
          </p:cNvSpPr>
          <p:nvPr>
            <p:ph idx="1"/>
          </p:nvPr>
        </p:nvSpPr>
        <p:spPr>
          <a:xfrm>
            <a:off x="457200" y="762000"/>
            <a:ext cx="8229600" cy="5791200"/>
          </a:xfrm>
        </p:spPr>
        <p:txBody>
          <a:bodyPr>
            <a:normAutofit fontScale="70000" lnSpcReduction="20000"/>
          </a:bodyPr>
          <a:lstStyle/>
          <a:p>
            <a:pPr algn="just"/>
            <a:r>
              <a:rPr lang="en-US" dirty="0"/>
              <a:t>Law of </a:t>
            </a:r>
            <a:r>
              <a:rPr lang="en-US" dirty="0" err="1"/>
              <a:t>electromagnetics</a:t>
            </a:r>
            <a:r>
              <a:rPr lang="en-US" dirty="0"/>
              <a:t> are invariant with coordinate systems. However solutions of practical problems requires that the law be expressed in a coordinate system that the problem is specified in</a:t>
            </a:r>
          </a:p>
          <a:p>
            <a:endParaRPr lang="en-US" dirty="0"/>
          </a:p>
          <a:p>
            <a:pPr algn="just"/>
            <a:r>
              <a:rPr lang="en-US" dirty="0"/>
              <a:t>In a 3-Dimentional space, a point can be located as the intersection of three surfaces</a:t>
            </a:r>
          </a:p>
          <a:p>
            <a:endParaRPr lang="en-US" dirty="0"/>
          </a:p>
          <a:p>
            <a:pPr algn="just"/>
            <a:r>
              <a:rPr lang="en-US" dirty="0"/>
              <a:t>These points may be either lengths or angles</a:t>
            </a:r>
          </a:p>
          <a:p>
            <a:endParaRPr lang="en-US" dirty="0"/>
          </a:p>
          <a:p>
            <a:pPr algn="just"/>
            <a:r>
              <a:rPr lang="en-US" dirty="0"/>
              <a:t>When these three surfaces are mutually perpendicular to one another, we have an </a:t>
            </a:r>
            <a:r>
              <a:rPr lang="en-US" b="1" i="1" dirty="0"/>
              <a:t>orthogonal coordinate system</a:t>
            </a:r>
          </a:p>
          <a:p>
            <a:pPr>
              <a:buNone/>
            </a:pPr>
            <a:endParaRPr lang="en-US" i="1" dirty="0"/>
          </a:p>
          <a:p>
            <a:pPr algn="just">
              <a:buNone/>
            </a:pPr>
            <a:r>
              <a:rPr lang="en-US" dirty="0"/>
              <a:t>Many orthogonal coordinate systems exist; most common ones are</a:t>
            </a:r>
          </a:p>
          <a:p>
            <a:pPr>
              <a:buNone/>
            </a:pPr>
            <a:endParaRPr lang="en-US" i="1" dirty="0"/>
          </a:p>
          <a:p>
            <a:r>
              <a:rPr lang="en-US" i="1" dirty="0">
                <a:solidFill>
                  <a:srgbClr val="C00000"/>
                </a:solidFill>
              </a:rPr>
              <a:t>Cartesian (rectangle) coordinates</a:t>
            </a:r>
          </a:p>
          <a:p>
            <a:r>
              <a:rPr lang="en-US" i="1" dirty="0">
                <a:solidFill>
                  <a:srgbClr val="C00000"/>
                </a:solidFill>
              </a:rPr>
              <a:t>Cylindrical coordinates</a:t>
            </a:r>
          </a:p>
          <a:p>
            <a:r>
              <a:rPr lang="en-US" i="1" dirty="0">
                <a:solidFill>
                  <a:srgbClr val="C00000"/>
                </a:solidFill>
              </a:rPr>
              <a:t>Spherical coordinates</a:t>
            </a:r>
            <a:endParaRPr lang="en-US" dirty="0">
              <a:solidFill>
                <a:srgbClr val="C00000"/>
              </a:solidFill>
            </a:endParaRP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457200"/>
          </a:xfrm>
        </p:spPr>
        <p:txBody>
          <a:bodyPr>
            <a:noAutofit/>
          </a:bodyPr>
          <a:lstStyle/>
          <a:p>
            <a:r>
              <a:rPr lang="en-US" sz="3600" b="1" dirty="0"/>
              <a:t>Cartesian Coordinates</a:t>
            </a:r>
          </a:p>
        </p:txBody>
      </p:sp>
      <p:sp>
        <p:nvSpPr>
          <p:cNvPr id="3" name="Content Placeholder 2"/>
          <p:cNvSpPr>
            <a:spLocks noGrp="1"/>
          </p:cNvSpPr>
          <p:nvPr>
            <p:ph idx="1"/>
          </p:nvPr>
        </p:nvSpPr>
        <p:spPr>
          <a:xfrm>
            <a:off x="0" y="762000"/>
            <a:ext cx="5562600" cy="6096000"/>
          </a:xfrm>
        </p:spPr>
        <p:txBody>
          <a:bodyPr>
            <a:normAutofit/>
          </a:bodyPr>
          <a:lstStyle/>
          <a:p>
            <a:r>
              <a:rPr lang="en-US" sz="2800" dirty="0"/>
              <a:t>A point P in Cartesian coordinates is represented by P (x, y, z)</a:t>
            </a:r>
          </a:p>
          <a:p>
            <a:pPr>
              <a:buNone/>
            </a:pPr>
            <a:endParaRPr lang="en-US" sz="3000" dirty="0"/>
          </a:p>
          <a:p>
            <a:r>
              <a:rPr lang="en-US" sz="2800" dirty="0"/>
              <a:t>The three mutually perpendicular unit vectors a</a:t>
            </a:r>
            <a:r>
              <a:rPr lang="en-US" sz="2000" dirty="0"/>
              <a:t>x</a:t>
            </a:r>
            <a:r>
              <a:rPr lang="en-US" sz="2800" dirty="0"/>
              <a:t>, a</a:t>
            </a:r>
            <a:r>
              <a:rPr lang="en-US" sz="2000" dirty="0"/>
              <a:t>y</a:t>
            </a:r>
            <a:r>
              <a:rPr lang="en-US" sz="2800" dirty="0"/>
              <a:t>, </a:t>
            </a:r>
            <a:r>
              <a:rPr lang="en-US" sz="2800" dirty="0" err="1"/>
              <a:t>a</a:t>
            </a:r>
            <a:r>
              <a:rPr lang="en-US" sz="2000" dirty="0" err="1"/>
              <a:t>z</a:t>
            </a:r>
            <a:r>
              <a:rPr lang="en-US" sz="2800" dirty="0"/>
              <a:t> are called base vectors</a:t>
            </a:r>
          </a:p>
          <a:p>
            <a:pPr>
              <a:buNone/>
            </a:pPr>
            <a:r>
              <a:rPr lang="en-US" dirty="0"/>
              <a:t>a</a:t>
            </a:r>
            <a:r>
              <a:rPr lang="en-US" sz="2000" dirty="0"/>
              <a:t>x</a:t>
            </a:r>
            <a:r>
              <a:rPr lang="en-US" dirty="0"/>
              <a:t> x a</a:t>
            </a:r>
            <a:r>
              <a:rPr lang="en-US" sz="2000" dirty="0"/>
              <a:t>y</a:t>
            </a:r>
            <a:r>
              <a:rPr lang="en-US" dirty="0"/>
              <a:t> = </a:t>
            </a:r>
            <a:r>
              <a:rPr lang="en-US" dirty="0" err="1"/>
              <a:t>a</a:t>
            </a:r>
            <a:r>
              <a:rPr lang="en-US" sz="2000" dirty="0" err="1"/>
              <a:t>z</a:t>
            </a:r>
            <a:r>
              <a:rPr lang="en-US" sz="2000" dirty="0"/>
              <a:t>      </a:t>
            </a:r>
            <a:r>
              <a:rPr lang="en-US" dirty="0"/>
              <a:t>a</a:t>
            </a:r>
            <a:r>
              <a:rPr lang="en-US" sz="1800" dirty="0"/>
              <a:t>x</a:t>
            </a:r>
            <a:r>
              <a:rPr lang="en-US" dirty="0"/>
              <a:t> . a</a:t>
            </a:r>
            <a:r>
              <a:rPr lang="en-US" sz="1800" dirty="0"/>
              <a:t>y</a:t>
            </a:r>
            <a:r>
              <a:rPr lang="en-US" dirty="0"/>
              <a:t> = 0    </a:t>
            </a:r>
            <a:r>
              <a:rPr lang="en-US" dirty="0">
                <a:solidFill>
                  <a:prstClr val="black"/>
                </a:solidFill>
              </a:rPr>
              <a:t>a</a:t>
            </a:r>
            <a:r>
              <a:rPr lang="en-US" sz="1800" dirty="0">
                <a:solidFill>
                  <a:prstClr val="black"/>
                </a:solidFill>
              </a:rPr>
              <a:t>x</a:t>
            </a:r>
            <a:r>
              <a:rPr lang="en-US" dirty="0">
                <a:solidFill>
                  <a:prstClr val="black"/>
                </a:solidFill>
              </a:rPr>
              <a:t> . a</a:t>
            </a:r>
            <a:r>
              <a:rPr lang="en-US" sz="2000" dirty="0">
                <a:solidFill>
                  <a:prstClr val="black"/>
                </a:solidFill>
              </a:rPr>
              <a:t>x</a:t>
            </a:r>
            <a:r>
              <a:rPr lang="en-US" dirty="0">
                <a:solidFill>
                  <a:prstClr val="black"/>
                </a:solidFill>
              </a:rPr>
              <a:t> = 1</a:t>
            </a:r>
            <a:endParaRPr lang="en-US" dirty="0"/>
          </a:p>
          <a:p>
            <a:pPr>
              <a:buNone/>
            </a:pPr>
            <a:r>
              <a:rPr lang="en-US" dirty="0"/>
              <a:t>a</a:t>
            </a:r>
            <a:r>
              <a:rPr lang="en-US" sz="2000" dirty="0"/>
              <a:t>y</a:t>
            </a:r>
            <a:r>
              <a:rPr lang="en-US" dirty="0"/>
              <a:t> x </a:t>
            </a:r>
            <a:r>
              <a:rPr lang="en-US" dirty="0" err="1"/>
              <a:t>a</a:t>
            </a:r>
            <a:r>
              <a:rPr lang="en-US" sz="2000" dirty="0" err="1"/>
              <a:t>z</a:t>
            </a:r>
            <a:r>
              <a:rPr lang="en-US" dirty="0"/>
              <a:t> = a</a:t>
            </a:r>
            <a:r>
              <a:rPr lang="en-US" sz="2400" dirty="0"/>
              <a:t>x     </a:t>
            </a:r>
            <a:r>
              <a:rPr lang="en-US" dirty="0">
                <a:solidFill>
                  <a:prstClr val="black"/>
                </a:solidFill>
              </a:rPr>
              <a:t>a</a:t>
            </a:r>
            <a:r>
              <a:rPr lang="en-US" sz="1800" dirty="0">
                <a:solidFill>
                  <a:prstClr val="black"/>
                </a:solidFill>
              </a:rPr>
              <a:t>y</a:t>
            </a:r>
            <a:r>
              <a:rPr lang="en-US" dirty="0">
                <a:solidFill>
                  <a:prstClr val="black"/>
                </a:solidFill>
              </a:rPr>
              <a:t> . </a:t>
            </a:r>
            <a:r>
              <a:rPr lang="en-US" dirty="0" err="1">
                <a:solidFill>
                  <a:prstClr val="black"/>
                </a:solidFill>
              </a:rPr>
              <a:t>a</a:t>
            </a:r>
            <a:r>
              <a:rPr lang="en-US" sz="2000" dirty="0" err="1">
                <a:solidFill>
                  <a:prstClr val="black"/>
                </a:solidFill>
              </a:rPr>
              <a:t>z</a:t>
            </a:r>
            <a:r>
              <a:rPr lang="en-US" dirty="0">
                <a:solidFill>
                  <a:prstClr val="black"/>
                </a:solidFill>
              </a:rPr>
              <a:t> = 0    a</a:t>
            </a:r>
            <a:r>
              <a:rPr lang="en-US" sz="1800" dirty="0">
                <a:solidFill>
                  <a:prstClr val="black"/>
                </a:solidFill>
              </a:rPr>
              <a:t>y</a:t>
            </a:r>
            <a:r>
              <a:rPr lang="en-US" dirty="0">
                <a:solidFill>
                  <a:prstClr val="black"/>
                </a:solidFill>
              </a:rPr>
              <a:t> . a</a:t>
            </a:r>
            <a:r>
              <a:rPr lang="en-US" sz="2000" dirty="0">
                <a:solidFill>
                  <a:prstClr val="black"/>
                </a:solidFill>
              </a:rPr>
              <a:t>y</a:t>
            </a:r>
            <a:r>
              <a:rPr lang="en-US" dirty="0">
                <a:solidFill>
                  <a:prstClr val="black"/>
                </a:solidFill>
              </a:rPr>
              <a:t> = 1</a:t>
            </a:r>
            <a:endParaRPr lang="en-US" dirty="0"/>
          </a:p>
          <a:p>
            <a:pPr>
              <a:buNone/>
            </a:pPr>
            <a:r>
              <a:rPr lang="en-US" dirty="0" err="1"/>
              <a:t>a</a:t>
            </a:r>
            <a:r>
              <a:rPr lang="en-US" sz="2000" dirty="0" err="1"/>
              <a:t>z</a:t>
            </a:r>
            <a:r>
              <a:rPr lang="en-US" dirty="0"/>
              <a:t> x a</a:t>
            </a:r>
            <a:r>
              <a:rPr lang="en-US" sz="2000" dirty="0"/>
              <a:t>x</a:t>
            </a:r>
            <a:r>
              <a:rPr lang="en-US" dirty="0"/>
              <a:t> = a</a:t>
            </a:r>
            <a:r>
              <a:rPr lang="en-US" sz="2000" dirty="0"/>
              <a:t>y      </a:t>
            </a:r>
            <a:r>
              <a:rPr lang="en-US" dirty="0"/>
              <a:t>a</a:t>
            </a:r>
            <a:r>
              <a:rPr lang="en-US" sz="1800" dirty="0"/>
              <a:t>x</a:t>
            </a:r>
            <a:r>
              <a:rPr lang="en-US" dirty="0"/>
              <a:t> . </a:t>
            </a:r>
            <a:r>
              <a:rPr lang="en-US" dirty="0" err="1"/>
              <a:t>a</a:t>
            </a:r>
            <a:r>
              <a:rPr lang="en-US" sz="1800" dirty="0" err="1"/>
              <a:t>z</a:t>
            </a:r>
            <a:r>
              <a:rPr lang="en-US" dirty="0"/>
              <a:t> = 0    </a:t>
            </a:r>
            <a:r>
              <a:rPr lang="en-US" dirty="0" err="1">
                <a:solidFill>
                  <a:prstClr val="black"/>
                </a:solidFill>
              </a:rPr>
              <a:t>a</a:t>
            </a:r>
            <a:r>
              <a:rPr lang="en-US" sz="1800" dirty="0" err="1">
                <a:solidFill>
                  <a:prstClr val="black"/>
                </a:solidFill>
              </a:rPr>
              <a:t>z</a:t>
            </a:r>
            <a:r>
              <a:rPr lang="en-US" dirty="0">
                <a:solidFill>
                  <a:prstClr val="black"/>
                </a:solidFill>
              </a:rPr>
              <a:t> . </a:t>
            </a:r>
            <a:r>
              <a:rPr lang="en-US" dirty="0" err="1">
                <a:solidFill>
                  <a:prstClr val="black"/>
                </a:solidFill>
              </a:rPr>
              <a:t>a</a:t>
            </a:r>
            <a:r>
              <a:rPr lang="en-US" sz="2000" dirty="0" err="1">
                <a:solidFill>
                  <a:prstClr val="black"/>
                </a:solidFill>
              </a:rPr>
              <a:t>z</a:t>
            </a:r>
            <a:r>
              <a:rPr lang="en-US" dirty="0">
                <a:solidFill>
                  <a:prstClr val="black"/>
                </a:solidFill>
              </a:rPr>
              <a:t> = 1</a:t>
            </a:r>
            <a:endParaRPr lang="en-US" dirty="0"/>
          </a:p>
          <a:p>
            <a:endParaRPr lang="en-US" dirty="0"/>
          </a:p>
        </p:txBody>
      </p:sp>
      <p:pic>
        <p:nvPicPr>
          <p:cNvPr id="34818" name="Picture 2"/>
          <p:cNvPicPr>
            <a:picLocks noChangeAspect="1" noChangeArrowheads="1"/>
          </p:cNvPicPr>
          <p:nvPr/>
        </p:nvPicPr>
        <p:blipFill>
          <a:blip r:embed="rId2" cstate="print"/>
          <a:srcRect/>
          <a:stretch>
            <a:fillRect/>
          </a:stretch>
        </p:blipFill>
        <p:spPr bwMode="auto">
          <a:xfrm>
            <a:off x="5532555" y="762000"/>
            <a:ext cx="3611445" cy="2651760"/>
          </a:xfrm>
          <a:prstGeom prst="rect">
            <a:avLst/>
          </a:prstGeom>
          <a:noFill/>
          <a:ln w="9525">
            <a:noFill/>
            <a:miter lim="800000"/>
            <a:headEnd/>
            <a:tailEnd/>
          </a:ln>
        </p:spPr>
      </p:pic>
      <p:pic>
        <p:nvPicPr>
          <p:cNvPr id="34820" name="Picture 4"/>
          <p:cNvPicPr>
            <a:picLocks noChangeAspect="1" noChangeArrowheads="1"/>
          </p:cNvPicPr>
          <p:nvPr/>
        </p:nvPicPr>
        <p:blipFill>
          <a:blip r:embed="rId3" cstate="print"/>
          <a:srcRect/>
          <a:stretch>
            <a:fillRect/>
          </a:stretch>
        </p:blipFill>
        <p:spPr bwMode="auto">
          <a:xfrm>
            <a:off x="5880610" y="3840480"/>
            <a:ext cx="3263390" cy="3017520"/>
          </a:xfrm>
          <a:prstGeom prst="rect">
            <a:avLst/>
          </a:prstGeom>
          <a:noFill/>
          <a:ln w="9525">
            <a:noFill/>
            <a:miter lim="800000"/>
            <a:headEnd/>
            <a:tailEnd/>
          </a:ln>
        </p:spPr>
      </p:pic>
      <p:sp>
        <p:nvSpPr>
          <p:cNvPr id="7" name="Rectangle 6"/>
          <p:cNvSpPr/>
          <p:nvPr/>
        </p:nvSpPr>
        <p:spPr>
          <a:xfrm flipH="1">
            <a:off x="1905000" y="3733800"/>
            <a:ext cx="4571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3703319" y="3733800"/>
            <a:ext cx="4571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buNone/>
            </a:pPr>
            <a:r>
              <a:rPr lang="en-US" dirty="0"/>
              <a:t>A = </a:t>
            </a:r>
            <a:r>
              <a:rPr lang="en-US" dirty="0" err="1"/>
              <a:t>a</a:t>
            </a:r>
            <a:r>
              <a:rPr lang="en-US" sz="2000" dirty="0" err="1"/>
              <a:t>x</a:t>
            </a:r>
            <a:r>
              <a:rPr lang="en-US" i="1" dirty="0" err="1"/>
              <a:t>A</a:t>
            </a:r>
            <a:r>
              <a:rPr lang="en-US" sz="2000" i="1" dirty="0" err="1"/>
              <a:t>x</a:t>
            </a:r>
            <a:r>
              <a:rPr lang="en-US" i="1" dirty="0"/>
              <a:t> </a:t>
            </a:r>
            <a:r>
              <a:rPr lang="en-US" dirty="0"/>
              <a:t>+ </a:t>
            </a:r>
            <a:r>
              <a:rPr lang="en-US" dirty="0" err="1"/>
              <a:t>a</a:t>
            </a:r>
            <a:r>
              <a:rPr lang="en-US" sz="1800" dirty="0" err="1"/>
              <a:t>y</a:t>
            </a:r>
            <a:r>
              <a:rPr lang="en-US" i="1" dirty="0" err="1"/>
              <a:t>A</a:t>
            </a:r>
            <a:r>
              <a:rPr lang="en-US" sz="1800" i="1" dirty="0" err="1"/>
              <a:t>y</a:t>
            </a:r>
            <a:r>
              <a:rPr lang="en-US" dirty="0"/>
              <a:t> + </a:t>
            </a:r>
            <a:r>
              <a:rPr lang="en-US" dirty="0" err="1"/>
              <a:t>a</a:t>
            </a:r>
            <a:r>
              <a:rPr lang="en-US" sz="2000" dirty="0" err="1"/>
              <a:t>z</a:t>
            </a:r>
            <a:r>
              <a:rPr lang="en-US" i="1" dirty="0" err="1"/>
              <a:t>A</a:t>
            </a:r>
            <a:r>
              <a:rPr lang="en-US" sz="2000" i="1" dirty="0" err="1"/>
              <a:t>z</a:t>
            </a:r>
            <a:endParaRPr lang="en-US" dirty="0"/>
          </a:p>
          <a:p>
            <a:pPr>
              <a:buNone/>
            </a:pPr>
            <a:endParaRPr lang="en-US" sz="2000" i="1" dirty="0"/>
          </a:p>
          <a:p>
            <a:pPr>
              <a:buNone/>
            </a:pPr>
            <a:r>
              <a:rPr lang="en-US" i="1" dirty="0" err="1"/>
              <a:t>dƖ</a:t>
            </a:r>
            <a:r>
              <a:rPr lang="en-US" i="1" dirty="0"/>
              <a:t>= </a:t>
            </a:r>
            <a:r>
              <a:rPr lang="en-US" i="1" dirty="0" err="1"/>
              <a:t>a</a:t>
            </a:r>
            <a:r>
              <a:rPr lang="en-US" sz="2000" i="1" dirty="0" err="1"/>
              <a:t>x</a:t>
            </a:r>
            <a:r>
              <a:rPr lang="en-US" i="1" dirty="0" err="1"/>
              <a:t>d</a:t>
            </a:r>
            <a:r>
              <a:rPr lang="en-US" sz="2000" i="1" dirty="0" err="1"/>
              <a:t>x</a:t>
            </a:r>
            <a:r>
              <a:rPr lang="en-US" i="1" dirty="0"/>
              <a:t> + </a:t>
            </a:r>
            <a:r>
              <a:rPr lang="en-US" i="1" dirty="0" err="1"/>
              <a:t>a</a:t>
            </a:r>
            <a:r>
              <a:rPr lang="en-US" sz="2000" i="1" dirty="0" err="1"/>
              <a:t>y</a:t>
            </a:r>
            <a:r>
              <a:rPr lang="en-US" i="1" dirty="0" err="1"/>
              <a:t>d</a:t>
            </a:r>
            <a:r>
              <a:rPr lang="en-US" sz="2000" i="1" dirty="0" err="1"/>
              <a:t>y</a:t>
            </a:r>
            <a:r>
              <a:rPr lang="en-US" i="1" dirty="0"/>
              <a:t> + </a:t>
            </a:r>
            <a:r>
              <a:rPr lang="en-US" i="1" dirty="0" err="1"/>
              <a:t>a</a:t>
            </a:r>
            <a:r>
              <a:rPr lang="en-US" sz="1800" i="1" dirty="0" err="1"/>
              <a:t>z</a:t>
            </a:r>
            <a:r>
              <a:rPr lang="en-US" i="1" dirty="0" err="1"/>
              <a:t>d</a:t>
            </a:r>
            <a:r>
              <a:rPr lang="en-US" sz="2000" i="1" dirty="0" err="1"/>
              <a:t>z</a:t>
            </a:r>
            <a:endParaRPr lang="en-US" sz="2000" i="1" dirty="0"/>
          </a:p>
          <a:p>
            <a:pPr>
              <a:buNone/>
            </a:pPr>
            <a:endParaRPr lang="en-US" sz="2000" i="1" dirty="0"/>
          </a:p>
          <a:p>
            <a:pPr>
              <a:buNone/>
            </a:pPr>
            <a:r>
              <a:rPr lang="en-US" i="1" dirty="0" err="1"/>
              <a:t>dv</a:t>
            </a:r>
            <a:r>
              <a:rPr lang="en-US" dirty="0"/>
              <a:t> = </a:t>
            </a:r>
            <a:r>
              <a:rPr lang="en-US" i="1" dirty="0" err="1"/>
              <a:t>dxdydz</a:t>
            </a:r>
            <a:endParaRPr lang="en-US" i="1" dirty="0"/>
          </a:p>
          <a:p>
            <a:pPr>
              <a:buNone/>
            </a:pPr>
            <a:endParaRPr lang="en-US" i="1" dirty="0"/>
          </a:p>
          <a:p>
            <a:pPr>
              <a:buNone/>
            </a:pPr>
            <a:r>
              <a:rPr lang="en-US" i="1" dirty="0"/>
              <a:t>A.B = </a:t>
            </a:r>
            <a:r>
              <a:rPr lang="en-US" i="1" dirty="0" err="1"/>
              <a:t>A</a:t>
            </a:r>
            <a:r>
              <a:rPr lang="en-US" sz="2000" i="1" dirty="0" err="1"/>
              <a:t>x</a:t>
            </a:r>
            <a:r>
              <a:rPr lang="en-US" i="1" dirty="0" err="1"/>
              <a:t>B</a:t>
            </a:r>
            <a:r>
              <a:rPr lang="en-US" sz="2000" i="1" dirty="0" err="1"/>
              <a:t>x</a:t>
            </a:r>
            <a:r>
              <a:rPr lang="en-US" i="1" dirty="0"/>
              <a:t> + </a:t>
            </a:r>
            <a:r>
              <a:rPr lang="en-US" i="1" dirty="0" err="1"/>
              <a:t>A</a:t>
            </a:r>
            <a:r>
              <a:rPr lang="en-US" sz="2000" i="1" dirty="0" err="1"/>
              <a:t>y</a:t>
            </a:r>
            <a:r>
              <a:rPr lang="en-US" i="1" dirty="0" err="1"/>
              <a:t>B</a:t>
            </a:r>
            <a:r>
              <a:rPr lang="en-US" sz="2000" i="1" dirty="0" err="1"/>
              <a:t>y</a:t>
            </a:r>
            <a:r>
              <a:rPr lang="en-US" i="1" dirty="0"/>
              <a:t> + </a:t>
            </a:r>
            <a:r>
              <a:rPr lang="en-US" i="1" dirty="0" err="1"/>
              <a:t>A</a:t>
            </a:r>
            <a:r>
              <a:rPr lang="en-US" sz="2000" i="1" dirty="0" err="1"/>
              <a:t>z</a:t>
            </a:r>
            <a:r>
              <a:rPr lang="en-US" i="1" dirty="0" err="1"/>
              <a:t>B</a:t>
            </a:r>
            <a:r>
              <a:rPr lang="en-US" sz="2000" i="1" dirty="0" err="1"/>
              <a:t>z</a:t>
            </a:r>
            <a:endParaRPr lang="en-US" i="1" dirty="0"/>
          </a:p>
          <a:p>
            <a:pPr>
              <a:buNone/>
            </a:pPr>
            <a:endParaRPr lang="en-US" sz="2000" i="1" dirty="0"/>
          </a:p>
          <a:p>
            <a:pPr>
              <a:buNone/>
            </a:pPr>
            <a:r>
              <a:rPr lang="en-US" sz="2000" i="1" dirty="0"/>
              <a:t>  </a:t>
            </a:r>
          </a:p>
        </p:txBody>
      </p:sp>
      <p:sp>
        <p:nvSpPr>
          <p:cNvPr id="4" name="Rectangle 3"/>
          <p:cNvSpPr/>
          <p:nvPr/>
        </p:nvSpPr>
        <p:spPr>
          <a:xfrm>
            <a:off x="381000" y="457200"/>
            <a:ext cx="3581400" cy="762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 name="Rectangle 4"/>
          <p:cNvSpPr/>
          <p:nvPr/>
        </p:nvSpPr>
        <p:spPr>
          <a:xfrm>
            <a:off x="381000" y="1447800"/>
            <a:ext cx="3581400" cy="762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Rectangle 5"/>
          <p:cNvSpPr/>
          <p:nvPr/>
        </p:nvSpPr>
        <p:spPr>
          <a:xfrm>
            <a:off x="381000" y="2362200"/>
            <a:ext cx="2133600" cy="762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TextBox 6"/>
          <p:cNvSpPr txBox="1"/>
          <p:nvPr/>
        </p:nvSpPr>
        <p:spPr>
          <a:xfrm>
            <a:off x="4191000" y="609600"/>
            <a:ext cx="3657600" cy="400110"/>
          </a:xfrm>
          <a:prstGeom prst="rect">
            <a:avLst/>
          </a:prstGeom>
          <a:noFill/>
        </p:spPr>
        <p:txBody>
          <a:bodyPr wrap="square" rtlCol="0">
            <a:spAutoFit/>
          </a:bodyPr>
          <a:lstStyle/>
          <a:p>
            <a:r>
              <a:rPr lang="en-US" sz="2000" dirty="0"/>
              <a:t>Vector A in Cartesian coordinates</a:t>
            </a:r>
          </a:p>
        </p:txBody>
      </p:sp>
      <p:sp>
        <p:nvSpPr>
          <p:cNvPr id="8" name="TextBox 7"/>
          <p:cNvSpPr txBox="1"/>
          <p:nvPr/>
        </p:nvSpPr>
        <p:spPr>
          <a:xfrm>
            <a:off x="4114800" y="1447800"/>
            <a:ext cx="4114800" cy="707886"/>
          </a:xfrm>
          <a:prstGeom prst="rect">
            <a:avLst/>
          </a:prstGeom>
          <a:noFill/>
        </p:spPr>
        <p:txBody>
          <a:bodyPr wrap="square" rtlCol="0">
            <a:spAutoFit/>
          </a:bodyPr>
          <a:lstStyle/>
          <a:p>
            <a:r>
              <a:rPr lang="en-US" sz="2000" dirty="0"/>
              <a:t>Vector differential length in Cartesian coordinates</a:t>
            </a:r>
          </a:p>
        </p:txBody>
      </p:sp>
      <p:sp>
        <p:nvSpPr>
          <p:cNvPr id="9" name="TextBox 8"/>
          <p:cNvSpPr txBox="1"/>
          <p:nvPr/>
        </p:nvSpPr>
        <p:spPr>
          <a:xfrm>
            <a:off x="2743200" y="2514600"/>
            <a:ext cx="4953000" cy="400110"/>
          </a:xfrm>
          <a:prstGeom prst="rect">
            <a:avLst/>
          </a:prstGeom>
          <a:noFill/>
        </p:spPr>
        <p:txBody>
          <a:bodyPr wrap="square" rtlCol="0">
            <a:spAutoFit/>
          </a:bodyPr>
          <a:lstStyle/>
          <a:p>
            <a:r>
              <a:rPr lang="en-US" sz="2000" dirty="0"/>
              <a:t>A differential volume in Cartesian coordinates</a:t>
            </a:r>
          </a:p>
        </p:txBody>
      </p:sp>
      <p:sp>
        <p:nvSpPr>
          <p:cNvPr id="10" name="Rectangle 9"/>
          <p:cNvSpPr/>
          <p:nvPr/>
        </p:nvSpPr>
        <p:spPr>
          <a:xfrm>
            <a:off x="381000" y="3581400"/>
            <a:ext cx="3962400" cy="762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1" name="TextBox 10"/>
          <p:cNvSpPr txBox="1"/>
          <p:nvPr/>
        </p:nvSpPr>
        <p:spPr>
          <a:xfrm>
            <a:off x="4495800" y="3657600"/>
            <a:ext cx="4343400" cy="707886"/>
          </a:xfrm>
          <a:prstGeom prst="rect">
            <a:avLst/>
          </a:prstGeom>
          <a:noFill/>
        </p:spPr>
        <p:txBody>
          <a:bodyPr wrap="square" rtlCol="0">
            <a:spAutoFit/>
          </a:bodyPr>
          <a:lstStyle/>
          <a:p>
            <a:r>
              <a:rPr lang="en-US" sz="2000" dirty="0"/>
              <a:t>Scalar product of A and B in Cartesian coordinates</a:t>
            </a:r>
          </a:p>
        </p:txBody>
      </p:sp>
      <p:pic>
        <p:nvPicPr>
          <p:cNvPr id="35842" name="Picture 2"/>
          <p:cNvPicPr>
            <a:picLocks noChangeAspect="1" noChangeArrowheads="1"/>
          </p:cNvPicPr>
          <p:nvPr/>
        </p:nvPicPr>
        <p:blipFill>
          <a:blip r:embed="rId2" cstate="print"/>
          <a:srcRect/>
          <a:stretch>
            <a:fillRect/>
          </a:stretch>
        </p:blipFill>
        <p:spPr bwMode="auto">
          <a:xfrm>
            <a:off x="381000" y="4572000"/>
            <a:ext cx="3474720" cy="2067823"/>
          </a:xfrm>
          <a:prstGeom prst="rect">
            <a:avLst/>
          </a:prstGeom>
          <a:noFill/>
          <a:ln w="9525">
            <a:noFill/>
            <a:miter lim="800000"/>
            <a:headEnd/>
            <a:tailEnd/>
          </a:ln>
        </p:spPr>
      </p:pic>
      <p:sp>
        <p:nvSpPr>
          <p:cNvPr id="13" name="TextBox 12"/>
          <p:cNvSpPr txBox="1"/>
          <p:nvPr/>
        </p:nvSpPr>
        <p:spPr>
          <a:xfrm>
            <a:off x="4038600" y="5181600"/>
            <a:ext cx="4343400" cy="707886"/>
          </a:xfrm>
          <a:prstGeom prst="rect">
            <a:avLst/>
          </a:prstGeom>
          <a:noFill/>
        </p:spPr>
        <p:txBody>
          <a:bodyPr wrap="square" rtlCol="0">
            <a:spAutoFit/>
          </a:bodyPr>
          <a:lstStyle/>
          <a:p>
            <a:r>
              <a:rPr lang="en-US" sz="2000" dirty="0"/>
              <a:t>Vector product of A and B in Cartesian coordinates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114800" cy="762000"/>
          </a:xfrm>
        </p:spPr>
        <p:txBody>
          <a:bodyPr>
            <a:normAutofit fontScale="90000"/>
          </a:bodyPr>
          <a:lstStyle/>
          <a:p>
            <a:pPr algn="r"/>
            <a:r>
              <a:rPr lang="en-US" sz="3600" b="1" dirty="0"/>
              <a:t>Cylindrical Coordinates</a:t>
            </a:r>
          </a:p>
        </p:txBody>
      </p:sp>
      <p:sp>
        <p:nvSpPr>
          <p:cNvPr id="3" name="Content Placeholder 2"/>
          <p:cNvSpPr>
            <a:spLocks noGrp="1"/>
          </p:cNvSpPr>
          <p:nvPr>
            <p:ph idx="1"/>
          </p:nvPr>
        </p:nvSpPr>
        <p:spPr>
          <a:xfrm>
            <a:off x="0" y="457200"/>
            <a:ext cx="4343400" cy="5440363"/>
          </a:xfrm>
        </p:spPr>
        <p:txBody>
          <a:bodyPr/>
          <a:lstStyle/>
          <a:p>
            <a:endParaRPr lang="en-US" dirty="0"/>
          </a:p>
          <a:p>
            <a:r>
              <a:rPr lang="en-US" dirty="0"/>
              <a:t>A point P in cylindrical coordinates is given by P ( r, </a:t>
            </a:r>
            <a:r>
              <a:rPr lang="az-Cyrl-AZ" dirty="0"/>
              <a:t>ф</a:t>
            </a:r>
            <a:r>
              <a:rPr lang="en-US" dirty="0"/>
              <a:t>, z)</a:t>
            </a:r>
          </a:p>
          <a:p>
            <a:r>
              <a:rPr lang="en-US" dirty="0" err="1"/>
              <a:t>a</a:t>
            </a:r>
            <a:r>
              <a:rPr lang="en-US" sz="2000" dirty="0" err="1"/>
              <a:t>r</a:t>
            </a:r>
            <a:r>
              <a:rPr lang="en-US" dirty="0"/>
              <a:t> </a:t>
            </a:r>
            <a:r>
              <a:rPr lang="en-US" sz="2400" dirty="0"/>
              <a:t>x</a:t>
            </a:r>
            <a:r>
              <a:rPr lang="en-US" dirty="0"/>
              <a:t> a</a:t>
            </a:r>
            <a:r>
              <a:rPr lang="az-Cyrl-AZ" sz="2000" dirty="0"/>
              <a:t>ф</a:t>
            </a:r>
            <a:r>
              <a:rPr lang="en-US" dirty="0"/>
              <a:t> = </a:t>
            </a:r>
            <a:r>
              <a:rPr lang="en-US" dirty="0" err="1"/>
              <a:t>a</a:t>
            </a:r>
            <a:r>
              <a:rPr lang="en-US" sz="2000" dirty="0" err="1"/>
              <a:t>z</a:t>
            </a:r>
            <a:endParaRPr lang="en-US" dirty="0"/>
          </a:p>
          <a:p>
            <a:r>
              <a:rPr lang="en-US" dirty="0"/>
              <a:t>a</a:t>
            </a:r>
            <a:r>
              <a:rPr lang="az-Cyrl-AZ" sz="2000" dirty="0"/>
              <a:t>ф</a:t>
            </a:r>
            <a:r>
              <a:rPr lang="en-US" dirty="0"/>
              <a:t> </a:t>
            </a:r>
            <a:r>
              <a:rPr lang="en-US" sz="2400" dirty="0"/>
              <a:t>x</a:t>
            </a:r>
            <a:r>
              <a:rPr lang="en-US" dirty="0"/>
              <a:t> </a:t>
            </a:r>
            <a:r>
              <a:rPr lang="en-US" dirty="0" err="1"/>
              <a:t>a</a:t>
            </a:r>
            <a:r>
              <a:rPr lang="en-US" sz="2000" dirty="0" err="1"/>
              <a:t>z</a:t>
            </a:r>
            <a:r>
              <a:rPr lang="en-US" dirty="0"/>
              <a:t> = </a:t>
            </a:r>
            <a:r>
              <a:rPr lang="en-US" dirty="0" err="1"/>
              <a:t>a</a:t>
            </a:r>
            <a:r>
              <a:rPr lang="en-US" sz="2000" dirty="0" err="1"/>
              <a:t>r</a:t>
            </a:r>
            <a:endParaRPr lang="en-US" dirty="0"/>
          </a:p>
          <a:p>
            <a:r>
              <a:rPr lang="en-US" dirty="0" err="1"/>
              <a:t>a</a:t>
            </a:r>
            <a:r>
              <a:rPr lang="en-US" sz="2000" dirty="0" err="1"/>
              <a:t>z</a:t>
            </a:r>
            <a:r>
              <a:rPr lang="en-US" dirty="0"/>
              <a:t> </a:t>
            </a:r>
            <a:r>
              <a:rPr lang="en-US" sz="2400" dirty="0"/>
              <a:t>x</a:t>
            </a:r>
            <a:r>
              <a:rPr lang="en-US" dirty="0"/>
              <a:t> </a:t>
            </a:r>
            <a:r>
              <a:rPr lang="en-US" dirty="0" err="1"/>
              <a:t>a</a:t>
            </a:r>
            <a:r>
              <a:rPr lang="en-US" sz="2000" dirty="0" err="1"/>
              <a:t>r</a:t>
            </a:r>
            <a:r>
              <a:rPr lang="en-US" dirty="0"/>
              <a:t> = a</a:t>
            </a:r>
            <a:r>
              <a:rPr lang="az-Cyrl-AZ" sz="2000" dirty="0"/>
              <a:t>ф</a:t>
            </a:r>
            <a:endParaRPr lang="en-US" dirty="0"/>
          </a:p>
        </p:txBody>
      </p:sp>
      <p:pic>
        <p:nvPicPr>
          <p:cNvPr id="36866" name="Picture 2"/>
          <p:cNvPicPr>
            <a:picLocks noChangeAspect="1" noChangeArrowheads="1"/>
          </p:cNvPicPr>
          <p:nvPr/>
        </p:nvPicPr>
        <p:blipFill>
          <a:blip r:embed="rId2" cstate="print"/>
          <a:srcRect/>
          <a:stretch>
            <a:fillRect/>
          </a:stretch>
        </p:blipFill>
        <p:spPr bwMode="auto">
          <a:xfrm>
            <a:off x="4569529" y="0"/>
            <a:ext cx="4574471" cy="4663440"/>
          </a:xfrm>
          <a:prstGeom prst="rect">
            <a:avLst/>
          </a:prstGeom>
          <a:noFill/>
          <a:ln w="9525">
            <a:noFill/>
            <a:miter lim="800000"/>
            <a:headEnd/>
            <a:tailEnd/>
          </a:ln>
        </p:spPr>
      </p:pic>
      <p:sp>
        <p:nvSpPr>
          <p:cNvPr id="5" name="TextBox 4"/>
          <p:cNvSpPr txBox="1"/>
          <p:nvPr/>
        </p:nvSpPr>
        <p:spPr>
          <a:xfrm>
            <a:off x="0" y="4572000"/>
            <a:ext cx="9144000" cy="461665"/>
          </a:xfrm>
          <a:prstGeom prst="rect">
            <a:avLst/>
          </a:prstGeom>
          <a:noFill/>
        </p:spPr>
        <p:txBody>
          <a:bodyPr wrap="square" rtlCol="0">
            <a:spAutoFit/>
          </a:bodyPr>
          <a:lstStyle/>
          <a:p>
            <a:r>
              <a:rPr lang="en-US" sz="2400" dirty="0" err="1"/>
              <a:t>dƖ</a:t>
            </a:r>
            <a:r>
              <a:rPr lang="en-US" sz="2400" dirty="0"/>
              <a:t> = </a:t>
            </a:r>
            <a:r>
              <a:rPr lang="en-US" sz="2400" dirty="0" err="1"/>
              <a:t>a</a:t>
            </a:r>
            <a:r>
              <a:rPr lang="en-US" dirty="0" err="1"/>
              <a:t>r</a:t>
            </a:r>
            <a:r>
              <a:rPr lang="en-US" sz="2400" dirty="0" err="1"/>
              <a:t>dr</a:t>
            </a:r>
            <a:r>
              <a:rPr lang="en-US" sz="2400" dirty="0"/>
              <a:t> + a</a:t>
            </a:r>
            <a:r>
              <a:rPr lang="az-Cyrl-AZ" sz="1600" dirty="0"/>
              <a:t>ф</a:t>
            </a:r>
            <a:r>
              <a:rPr lang="en-US" sz="2400" dirty="0"/>
              <a:t>rd</a:t>
            </a:r>
            <a:r>
              <a:rPr lang="az-Cyrl-AZ" sz="2400" dirty="0"/>
              <a:t>ф</a:t>
            </a:r>
            <a:r>
              <a:rPr lang="en-US" sz="2400" dirty="0"/>
              <a:t> + </a:t>
            </a:r>
            <a:r>
              <a:rPr lang="en-US" sz="2400" dirty="0" err="1"/>
              <a:t>a</a:t>
            </a:r>
            <a:r>
              <a:rPr lang="en-US" sz="1600" dirty="0" err="1"/>
              <a:t>z</a:t>
            </a:r>
            <a:r>
              <a:rPr lang="en-US" sz="2400" dirty="0" err="1"/>
              <a:t>dz</a:t>
            </a:r>
            <a:r>
              <a:rPr lang="en-US" sz="2400" dirty="0"/>
              <a:t> </a:t>
            </a:r>
            <a:r>
              <a:rPr lang="en-US" sz="2000" dirty="0">
                <a:sym typeface="Wingdings" pitchFamily="2" charset="2"/>
              </a:rPr>
              <a:t> </a:t>
            </a:r>
            <a:r>
              <a:rPr lang="en-US" sz="2000" dirty="0">
                <a:solidFill>
                  <a:srgbClr val="FF0000"/>
                </a:solidFill>
                <a:sym typeface="Wingdings" pitchFamily="2" charset="2"/>
              </a:rPr>
              <a:t>Vector differential length in cylindrical coordinates</a:t>
            </a:r>
            <a:endParaRPr lang="en-US" sz="2000" dirty="0">
              <a:solidFill>
                <a:srgbClr val="FF0000"/>
              </a:solidFill>
            </a:endParaRPr>
          </a:p>
        </p:txBody>
      </p:sp>
      <p:sp>
        <p:nvSpPr>
          <p:cNvPr id="6" name="TextBox 5"/>
          <p:cNvSpPr txBox="1"/>
          <p:nvPr/>
        </p:nvSpPr>
        <p:spPr>
          <a:xfrm>
            <a:off x="0" y="5410200"/>
            <a:ext cx="7086600" cy="461665"/>
          </a:xfrm>
          <a:prstGeom prst="rect">
            <a:avLst/>
          </a:prstGeom>
          <a:noFill/>
        </p:spPr>
        <p:txBody>
          <a:bodyPr wrap="square" rtlCol="0">
            <a:spAutoFit/>
          </a:bodyPr>
          <a:lstStyle/>
          <a:p>
            <a:r>
              <a:rPr lang="en-US" sz="2400" dirty="0" err="1"/>
              <a:t>dv</a:t>
            </a:r>
            <a:r>
              <a:rPr lang="en-US" sz="2400" dirty="0"/>
              <a:t> = </a:t>
            </a:r>
            <a:r>
              <a:rPr lang="en-US" sz="2400" dirty="0" err="1"/>
              <a:t>rdrd</a:t>
            </a:r>
            <a:r>
              <a:rPr lang="az-Cyrl-AZ" sz="2400" dirty="0"/>
              <a:t>ф</a:t>
            </a:r>
            <a:r>
              <a:rPr lang="en-US" sz="2400" dirty="0" err="1"/>
              <a:t>dz</a:t>
            </a:r>
            <a:r>
              <a:rPr lang="en-US" sz="2400" dirty="0"/>
              <a:t> </a:t>
            </a:r>
            <a:r>
              <a:rPr lang="en-US" sz="2400" dirty="0">
                <a:sym typeface="Wingdings" pitchFamily="2" charset="2"/>
              </a:rPr>
              <a:t> </a:t>
            </a:r>
            <a:r>
              <a:rPr lang="en-US" sz="2400" dirty="0">
                <a:solidFill>
                  <a:srgbClr val="FF0000"/>
                </a:solidFill>
              </a:rPr>
              <a:t>volume in cylindrical coordinates</a:t>
            </a:r>
          </a:p>
        </p:txBody>
      </p:sp>
      <p:sp>
        <p:nvSpPr>
          <p:cNvPr id="7" name="TextBox 6"/>
          <p:cNvSpPr txBox="1"/>
          <p:nvPr/>
        </p:nvSpPr>
        <p:spPr>
          <a:xfrm>
            <a:off x="0" y="6027003"/>
            <a:ext cx="9144000" cy="461665"/>
          </a:xfrm>
          <a:prstGeom prst="rect">
            <a:avLst/>
          </a:prstGeom>
          <a:noFill/>
        </p:spPr>
        <p:txBody>
          <a:bodyPr wrap="square" rtlCol="0">
            <a:spAutoFit/>
          </a:bodyPr>
          <a:lstStyle/>
          <a:p>
            <a:r>
              <a:rPr lang="en-US" sz="2400" dirty="0"/>
              <a:t>A = </a:t>
            </a:r>
            <a:r>
              <a:rPr lang="en-US" sz="2400" dirty="0" err="1"/>
              <a:t>a</a:t>
            </a:r>
            <a:r>
              <a:rPr lang="en-US" dirty="0" err="1"/>
              <a:t>r</a:t>
            </a:r>
            <a:r>
              <a:rPr lang="en-US" sz="2400" i="1" dirty="0" err="1"/>
              <a:t>A</a:t>
            </a:r>
            <a:r>
              <a:rPr lang="en-US" i="1" dirty="0" err="1"/>
              <a:t>r</a:t>
            </a:r>
            <a:r>
              <a:rPr lang="en-US" sz="2400" dirty="0"/>
              <a:t> + a</a:t>
            </a:r>
            <a:r>
              <a:rPr lang="az-Cyrl-AZ" dirty="0"/>
              <a:t>ф</a:t>
            </a:r>
            <a:r>
              <a:rPr lang="en-US" sz="2400" i="1" dirty="0"/>
              <a:t>A</a:t>
            </a:r>
            <a:r>
              <a:rPr lang="az-Cyrl-AZ" i="1" dirty="0"/>
              <a:t>ф</a:t>
            </a:r>
            <a:r>
              <a:rPr lang="en-US" sz="2400" i="1" dirty="0"/>
              <a:t> </a:t>
            </a:r>
            <a:r>
              <a:rPr lang="en-US" sz="2400" dirty="0"/>
              <a:t>+ </a:t>
            </a:r>
            <a:r>
              <a:rPr lang="en-US" sz="2400" dirty="0" err="1"/>
              <a:t>a</a:t>
            </a:r>
            <a:r>
              <a:rPr lang="en-US" dirty="0" err="1"/>
              <a:t>z</a:t>
            </a:r>
            <a:r>
              <a:rPr lang="en-US" sz="2400" i="1" dirty="0" err="1"/>
              <a:t>A</a:t>
            </a:r>
            <a:r>
              <a:rPr lang="en-US" i="1" dirty="0" err="1"/>
              <a:t>z</a:t>
            </a:r>
            <a:r>
              <a:rPr lang="az-Cyrl-AZ" sz="2400" dirty="0"/>
              <a:t> </a:t>
            </a:r>
            <a:r>
              <a:rPr lang="en-US" sz="2400" dirty="0">
                <a:sym typeface="Wingdings" pitchFamily="2" charset="2"/>
              </a:rPr>
              <a:t> </a:t>
            </a:r>
            <a:r>
              <a:rPr lang="en-US" sz="2400" dirty="0">
                <a:solidFill>
                  <a:srgbClr val="FF0000"/>
                </a:solidFill>
              </a:rPr>
              <a:t>Vector A in cylindrical coordinates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lstStyle/>
          <a:p>
            <a:r>
              <a:rPr lang="en-US" dirty="0"/>
              <a:t>Transformation of the location of a point in </a:t>
            </a:r>
            <a:r>
              <a:rPr lang="en-US" b="1" i="1" dirty="0"/>
              <a:t>cylindrical </a:t>
            </a:r>
            <a:r>
              <a:rPr lang="en-US" dirty="0"/>
              <a:t>to </a:t>
            </a:r>
            <a:r>
              <a:rPr lang="en-US" b="1" i="1" dirty="0"/>
              <a:t>Cartesian coordinates        </a:t>
            </a:r>
            <a:r>
              <a:rPr lang="en-US" dirty="0"/>
              <a:t>P(r,</a:t>
            </a:r>
            <a:r>
              <a:rPr lang="az-Cyrl-AZ" dirty="0"/>
              <a:t>ф</a:t>
            </a:r>
            <a:r>
              <a:rPr lang="en-US" dirty="0"/>
              <a:t>,z) to P(</a:t>
            </a:r>
            <a:r>
              <a:rPr lang="en-US" dirty="0" err="1"/>
              <a:t>x,y,z</a:t>
            </a:r>
            <a:r>
              <a:rPr lang="en-US" dirty="0"/>
              <a:t>):</a:t>
            </a:r>
          </a:p>
        </p:txBody>
      </p:sp>
      <p:sp>
        <p:nvSpPr>
          <p:cNvPr id="4" name="TextBox 3"/>
          <p:cNvSpPr txBox="1"/>
          <p:nvPr/>
        </p:nvSpPr>
        <p:spPr>
          <a:xfrm>
            <a:off x="2438400" y="5029200"/>
            <a:ext cx="4114800" cy="369332"/>
          </a:xfrm>
          <a:prstGeom prst="rect">
            <a:avLst/>
          </a:prstGeom>
          <a:noFill/>
        </p:spPr>
        <p:txBody>
          <a:bodyPr wrap="square" rtlCol="0">
            <a:spAutoFit/>
          </a:bodyPr>
          <a:lstStyle/>
          <a:p>
            <a:endParaRPr lang="en-US" dirty="0"/>
          </a:p>
        </p:txBody>
      </p:sp>
      <p:sp>
        <p:nvSpPr>
          <p:cNvPr id="5" name="TextBox 4"/>
          <p:cNvSpPr txBox="1"/>
          <p:nvPr/>
        </p:nvSpPr>
        <p:spPr>
          <a:xfrm>
            <a:off x="4876800" y="1447800"/>
            <a:ext cx="1752600" cy="1661993"/>
          </a:xfrm>
          <a:prstGeom prst="rect">
            <a:avLst/>
          </a:prstGeom>
          <a:noFill/>
        </p:spPr>
        <p:txBody>
          <a:bodyPr wrap="square" rtlCol="0">
            <a:spAutoFit/>
          </a:bodyPr>
          <a:lstStyle/>
          <a:p>
            <a:r>
              <a:rPr lang="en-US" sz="2800" b="1" i="1" dirty="0">
                <a:solidFill>
                  <a:srgbClr val="00B050"/>
                </a:solidFill>
              </a:rPr>
              <a:t>x</a:t>
            </a:r>
            <a:r>
              <a:rPr lang="en-US" sz="2800" b="1" dirty="0">
                <a:solidFill>
                  <a:srgbClr val="00B050"/>
                </a:solidFill>
              </a:rPr>
              <a:t> = </a:t>
            </a:r>
            <a:r>
              <a:rPr lang="en-US" sz="2800" b="1" i="1" dirty="0">
                <a:solidFill>
                  <a:srgbClr val="00B050"/>
                </a:solidFill>
              </a:rPr>
              <a:t>r</a:t>
            </a:r>
            <a:r>
              <a:rPr lang="en-US" sz="2800" b="1" dirty="0">
                <a:solidFill>
                  <a:srgbClr val="00B050"/>
                </a:solidFill>
              </a:rPr>
              <a:t> </a:t>
            </a:r>
            <a:r>
              <a:rPr lang="en-US" sz="2800" b="1" dirty="0" err="1">
                <a:solidFill>
                  <a:srgbClr val="00B050"/>
                </a:solidFill>
              </a:rPr>
              <a:t>cos</a:t>
            </a:r>
            <a:r>
              <a:rPr lang="az-Cyrl-AZ" sz="2800" b="1" dirty="0">
                <a:solidFill>
                  <a:srgbClr val="00B050"/>
                </a:solidFill>
              </a:rPr>
              <a:t> </a:t>
            </a:r>
            <a:r>
              <a:rPr lang="az-Cyrl-AZ" sz="2800" b="1" i="1" dirty="0">
                <a:solidFill>
                  <a:srgbClr val="00B050"/>
                </a:solidFill>
              </a:rPr>
              <a:t>ф</a:t>
            </a:r>
            <a:r>
              <a:rPr lang="en-US" sz="2800" b="1" dirty="0">
                <a:solidFill>
                  <a:srgbClr val="00B050"/>
                </a:solidFill>
              </a:rPr>
              <a:t>         </a:t>
            </a:r>
          </a:p>
          <a:p>
            <a:r>
              <a:rPr lang="en-US" sz="2800" b="1" i="1" dirty="0">
                <a:solidFill>
                  <a:srgbClr val="00B050"/>
                </a:solidFill>
              </a:rPr>
              <a:t>y</a:t>
            </a:r>
            <a:r>
              <a:rPr lang="en-US" sz="2800" b="1" dirty="0">
                <a:solidFill>
                  <a:srgbClr val="00B050"/>
                </a:solidFill>
              </a:rPr>
              <a:t> = </a:t>
            </a:r>
            <a:r>
              <a:rPr lang="en-US" sz="2800" b="1" i="1" dirty="0">
                <a:solidFill>
                  <a:srgbClr val="00B050"/>
                </a:solidFill>
              </a:rPr>
              <a:t>r</a:t>
            </a:r>
            <a:r>
              <a:rPr lang="en-US" sz="2800" b="1" dirty="0">
                <a:solidFill>
                  <a:srgbClr val="00B050"/>
                </a:solidFill>
              </a:rPr>
              <a:t> sin</a:t>
            </a:r>
            <a:r>
              <a:rPr lang="az-Cyrl-AZ" sz="2800" b="1" dirty="0">
                <a:solidFill>
                  <a:srgbClr val="00B050"/>
                </a:solidFill>
              </a:rPr>
              <a:t> </a:t>
            </a:r>
            <a:r>
              <a:rPr lang="az-Cyrl-AZ" sz="2800" b="1" i="1" dirty="0">
                <a:solidFill>
                  <a:srgbClr val="00B050"/>
                </a:solidFill>
              </a:rPr>
              <a:t>ф</a:t>
            </a:r>
            <a:r>
              <a:rPr lang="en-US" sz="2800" b="1" dirty="0">
                <a:solidFill>
                  <a:srgbClr val="00B050"/>
                </a:solidFill>
              </a:rPr>
              <a:t>  </a:t>
            </a:r>
          </a:p>
          <a:p>
            <a:r>
              <a:rPr lang="en-US" sz="2800" b="1" i="1" dirty="0">
                <a:solidFill>
                  <a:srgbClr val="00B050"/>
                </a:solidFill>
              </a:rPr>
              <a:t>z</a:t>
            </a:r>
            <a:r>
              <a:rPr lang="en-US" sz="2800" b="1" dirty="0">
                <a:solidFill>
                  <a:srgbClr val="00B050"/>
                </a:solidFill>
              </a:rPr>
              <a:t> = </a:t>
            </a:r>
            <a:r>
              <a:rPr lang="en-US" sz="2800" b="1" i="1" dirty="0">
                <a:solidFill>
                  <a:srgbClr val="00B050"/>
                </a:solidFill>
              </a:rPr>
              <a:t>z</a:t>
            </a:r>
          </a:p>
          <a:p>
            <a:endParaRPr lang="en-US" dirty="0"/>
          </a:p>
        </p:txBody>
      </p:sp>
      <p:pic>
        <p:nvPicPr>
          <p:cNvPr id="37890" name="Picture 2"/>
          <p:cNvPicPr>
            <a:picLocks noChangeAspect="1" noChangeArrowheads="1"/>
          </p:cNvPicPr>
          <p:nvPr/>
        </p:nvPicPr>
        <p:blipFill>
          <a:blip r:embed="rId2" cstate="print"/>
          <a:srcRect l="8914"/>
          <a:stretch>
            <a:fillRect/>
          </a:stretch>
        </p:blipFill>
        <p:spPr bwMode="auto">
          <a:xfrm>
            <a:off x="4973563" y="3124200"/>
            <a:ext cx="4170437" cy="2651760"/>
          </a:xfrm>
          <a:prstGeom prst="rect">
            <a:avLst/>
          </a:prstGeom>
          <a:noFill/>
          <a:ln w="9525">
            <a:noFill/>
            <a:miter lim="800000"/>
            <a:headEnd/>
            <a:tailEnd/>
          </a:ln>
        </p:spPr>
      </p:pic>
      <p:pic>
        <p:nvPicPr>
          <p:cNvPr id="37891" name="Picture 3"/>
          <p:cNvPicPr>
            <a:picLocks noChangeAspect="1" noChangeArrowheads="1"/>
          </p:cNvPicPr>
          <p:nvPr/>
        </p:nvPicPr>
        <p:blipFill>
          <a:blip r:embed="rId3" cstate="print"/>
          <a:srcRect/>
          <a:stretch>
            <a:fillRect/>
          </a:stretch>
        </p:blipFill>
        <p:spPr bwMode="auto">
          <a:xfrm>
            <a:off x="0" y="2819400"/>
            <a:ext cx="4722657" cy="3108960"/>
          </a:xfrm>
          <a:prstGeom prst="rect">
            <a:avLst/>
          </a:prstGeom>
          <a:noFill/>
          <a:ln w="9525">
            <a:noFill/>
            <a:miter lim="800000"/>
            <a:headEnd/>
            <a:tailEnd/>
          </a:ln>
        </p:spPr>
      </p:pic>
      <p:sp>
        <p:nvSpPr>
          <p:cNvPr id="7" name="Rectangle 6"/>
          <p:cNvSpPr/>
          <p:nvPr/>
        </p:nvSpPr>
        <p:spPr>
          <a:xfrm>
            <a:off x="4419600" y="1295400"/>
            <a:ext cx="24384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304800"/>
          </a:xfrm>
        </p:spPr>
        <p:txBody>
          <a:bodyPr>
            <a:normAutofit fontScale="90000"/>
          </a:bodyPr>
          <a:lstStyle/>
          <a:p>
            <a:r>
              <a:rPr lang="en-US" b="1" dirty="0"/>
              <a:t>Spherical Coordinates</a:t>
            </a:r>
          </a:p>
        </p:txBody>
      </p:sp>
      <p:sp>
        <p:nvSpPr>
          <p:cNvPr id="3" name="Content Placeholder 2"/>
          <p:cNvSpPr>
            <a:spLocks noGrp="1"/>
          </p:cNvSpPr>
          <p:nvPr>
            <p:ph idx="1"/>
          </p:nvPr>
        </p:nvSpPr>
        <p:spPr>
          <a:xfrm>
            <a:off x="457200" y="838200"/>
            <a:ext cx="8229600" cy="5287963"/>
          </a:xfrm>
        </p:spPr>
        <p:txBody>
          <a:bodyPr/>
          <a:lstStyle/>
          <a:p>
            <a:r>
              <a:rPr lang="en-US" dirty="0"/>
              <a:t>A point P in cylindrical coordinates is given by P (</a:t>
            </a:r>
            <a:r>
              <a:rPr lang="en-US" i="1" dirty="0"/>
              <a:t>R, Ɵ, </a:t>
            </a:r>
            <a:r>
              <a:rPr lang="az-Cyrl-AZ" i="1" dirty="0"/>
              <a:t>ф</a:t>
            </a:r>
            <a:r>
              <a:rPr lang="en-US" dirty="0"/>
              <a:t>)</a:t>
            </a:r>
          </a:p>
          <a:p>
            <a:r>
              <a:rPr lang="en-US" dirty="0" err="1"/>
              <a:t>a</a:t>
            </a:r>
            <a:r>
              <a:rPr lang="en-US" sz="1600" i="1" dirty="0" err="1"/>
              <a:t>R</a:t>
            </a:r>
            <a:r>
              <a:rPr lang="en-US" dirty="0"/>
              <a:t> </a:t>
            </a:r>
            <a:r>
              <a:rPr lang="en-US" sz="2400" dirty="0"/>
              <a:t>x</a:t>
            </a:r>
            <a:r>
              <a:rPr lang="en-US" dirty="0"/>
              <a:t> </a:t>
            </a:r>
            <a:r>
              <a:rPr lang="en-US" dirty="0" err="1"/>
              <a:t>a</a:t>
            </a:r>
            <a:r>
              <a:rPr lang="en-US" sz="1800" i="1" dirty="0" err="1"/>
              <a:t>Ɵ</a:t>
            </a:r>
            <a:r>
              <a:rPr lang="en-US" i="1" dirty="0"/>
              <a:t> = a</a:t>
            </a:r>
            <a:r>
              <a:rPr lang="az-Cyrl-AZ" sz="1800" i="1" dirty="0"/>
              <a:t>ф</a:t>
            </a:r>
            <a:endParaRPr lang="en-US" dirty="0"/>
          </a:p>
          <a:p>
            <a:r>
              <a:rPr lang="en-US" dirty="0" err="1"/>
              <a:t>a</a:t>
            </a:r>
            <a:r>
              <a:rPr lang="en-US" sz="1600" i="1" dirty="0" err="1"/>
              <a:t>Ɵ</a:t>
            </a:r>
            <a:r>
              <a:rPr lang="en-US" dirty="0"/>
              <a:t> </a:t>
            </a:r>
            <a:r>
              <a:rPr lang="en-US" sz="2400" dirty="0"/>
              <a:t>x</a:t>
            </a:r>
            <a:r>
              <a:rPr lang="en-US" dirty="0"/>
              <a:t> a</a:t>
            </a:r>
            <a:r>
              <a:rPr lang="az-Cyrl-AZ" sz="2000" i="1" dirty="0"/>
              <a:t>ф</a:t>
            </a:r>
            <a:r>
              <a:rPr lang="en-US" i="1" dirty="0"/>
              <a:t> = </a:t>
            </a:r>
            <a:r>
              <a:rPr lang="en-US" i="1" dirty="0" err="1"/>
              <a:t>a</a:t>
            </a:r>
            <a:r>
              <a:rPr lang="en-US" sz="1600" i="1" dirty="0" err="1"/>
              <a:t>R</a:t>
            </a:r>
            <a:endParaRPr lang="en-US" dirty="0"/>
          </a:p>
          <a:p>
            <a:r>
              <a:rPr lang="en-US" dirty="0"/>
              <a:t>a</a:t>
            </a:r>
            <a:r>
              <a:rPr lang="az-Cyrl-AZ" sz="1800" i="1" dirty="0"/>
              <a:t>ф</a:t>
            </a:r>
            <a:r>
              <a:rPr lang="en-US" dirty="0"/>
              <a:t> </a:t>
            </a:r>
            <a:r>
              <a:rPr lang="en-US" sz="2400" dirty="0"/>
              <a:t>x</a:t>
            </a:r>
            <a:r>
              <a:rPr lang="en-US" dirty="0"/>
              <a:t> </a:t>
            </a:r>
            <a:r>
              <a:rPr lang="en-US" dirty="0" err="1"/>
              <a:t>a</a:t>
            </a:r>
            <a:r>
              <a:rPr lang="en-US" sz="1600" i="1" dirty="0" err="1"/>
              <a:t>R</a:t>
            </a:r>
            <a:r>
              <a:rPr lang="en-US" i="1" dirty="0"/>
              <a:t> = </a:t>
            </a:r>
            <a:r>
              <a:rPr lang="en-US" i="1" dirty="0" err="1"/>
              <a:t>a</a:t>
            </a:r>
            <a:r>
              <a:rPr lang="en-US" sz="2400" i="1" dirty="0" err="1"/>
              <a:t>ɵ</a:t>
            </a:r>
            <a:endParaRPr lang="en-US" sz="2000" i="1" dirty="0"/>
          </a:p>
          <a:p>
            <a:endParaRPr lang="en-US" dirty="0"/>
          </a:p>
          <a:p>
            <a:pPr>
              <a:buNone/>
            </a:pPr>
            <a:endParaRPr lang="en-US" dirty="0"/>
          </a:p>
        </p:txBody>
      </p:sp>
      <p:sp>
        <p:nvSpPr>
          <p:cNvPr id="4" name="TextBox 3"/>
          <p:cNvSpPr txBox="1"/>
          <p:nvPr/>
        </p:nvSpPr>
        <p:spPr>
          <a:xfrm>
            <a:off x="0" y="3886200"/>
            <a:ext cx="7239000" cy="461665"/>
          </a:xfrm>
          <a:prstGeom prst="rect">
            <a:avLst/>
          </a:prstGeom>
          <a:noFill/>
        </p:spPr>
        <p:txBody>
          <a:bodyPr wrap="square" rtlCol="0">
            <a:spAutoFit/>
          </a:bodyPr>
          <a:lstStyle/>
          <a:p>
            <a:r>
              <a:rPr lang="en-US" sz="2400" dirty="0"/>
              <a:t>A = </a:t>
            </a:r>
            <a:r>
              <a:rPr lang="en-US" sz="2400" dirty="0" err="1"/>
              <a:t>a</a:t>
            </a:r>
            <a:r>
              <a:rPr lang="en-US" sz="1400" i="1" dirty="0" err="1"/>
              <a:t>R</a:t>
            </a:r>
            <a:r>
              <a:rPr lang="en-US" sz="2400" i="1" dirty="0" err="1"/>
              <a:t>A</a:t>
            </a:r>
            <a:r>
              <a:rPr lang="en-US" sz="1400" i="1" dirty="0" err="1"/>
              <a:t>R</a:t>
            </a:r>
            <a:r>
              <a:rPr lang="en-US" sz="2400" i="1" dirty="0"/>
              <a:t> </a:t>
            </a:r>
            <a:r>
              <a:rPr lang="en-US" sz="2400" dirty="0"/>
              <a:t>+ </a:t>
            </a:r>
            <a:r>
              <a:rPr lang="en-US" sz="2400" dirty="0" err="1"/>
              <a:t>a</a:t>
            </a:r>
            <a:r>
              <a:rPr lang="en-US" sz="1200" i="1" dirty="0" err="1"/>
              <a:t>Ɵ</a:t>
            </a:r>
            <a:r>
              <a:rPr lang="en-US" sz="2400" i="1" dirty="0" err="1"/>
              <a:t>A</a:t>
            </a:r>
            <a:r>
              <a:rPr lang="en-US" sz="1400" i="1" dirty="0" err="1"/>
              <a:t>Ɵ</a:t>
            </a:r>
            <a:r>
              <a:rPr lang="en-US" sz="2400" i="1" dirty="0"/>
              <a:t> + a</a:t>
            </a:r>
            <a:r>
              <a:rPr lang="az-Cyrl-AZ" sz="1400" i="1" dirty="0"/>
              <a:t>ф</a:t>
            </a:r>
            <a:r>
              <a:rPr lang="en-US" sz="2400" i="1" dirty="0"/>
              <a:t>A</a:t>
            </a:r>
            <a:r>
              <a:rPr lang="az-Cyrl-AZ" sz="1400" i="1" dirty="0"/>
              <a:t>ф</a:t>
            </a:r>
            <a:r>
              <a:rPr lang="en-US" sz="1400" i="1" dirty="0"/>
              <a:t>        </a:t>
            </a:r>
            <a:r>
              <a:rPr lang="en-US" sz="2200" dirty="0">
                <a:solidFill>
                  <a:srgbClr val="FF0000"/>
                </a:solidFill>
              </a:rPr>
              <a:t>Vector A in spherical coordinates</a:t>
            </a:r>
          </a:p>
        </p:txBody>
      </p:sp>
      <p:sp>
        <p:nvSpPr>
          <p:cNvPr id="5" name="TextBox 4"/>
          <p:cNvSpPr txBox="1"/>
          <p:nvPr/>
        </p:nvSpPr>
        <p:spPr>
          <a:xfrm>
            <a:off x="0" y="4648200"/>
            <a:ext cx="9144000" cy="800219"/>
          </a:xfrm>
          <a:prstGeom prst="rect">
            <a:avLst/>
          </a:prstGeom>
          <a:noFill/>
        </p:spPr>
        <p:txBody>
          <a:bodyPr wrap="square" rtlCol="0">
            <a:spAutoFit/>
          </a:bodyPr>
          <a:lstStyle/>
          <a:p>
            <a:r>
              <a:rPr lang="en-US" sz="2400" dirty="0" err="1"/>
              <a:t>d</a:t>
            </a:r>
            <a:r>
              <a:rPr lang="en-US" sz="2400" i="1" dirty="0" err="1"/>
              <a:t>Ɩ</a:t>
            </a:r>
            <a:r>
              <a:rPr lang="en-US" sz="2400" dirty="0"/>
              <a:t> = </a:t>
            </a:r>
            <a:r>
              <a:rPr lang="en-US" sz="2400" dirty="0" err="1"/>
              <a:t>a</a:t>
            </a:r>
            <a:r>
              <a:rPr lang="en-US" sz="1400" i="1" dirty="0" err="1"/>
              <a:t>R</a:t>
            </a:r>
            <a:r>
              <a:rPr lang="en-US" sz="1400" i="1" dirty="0"/>
              <a:t> </a:t>
            </a:r>
            <a:r>
              <a:rPr lang="en-US" sz="2400" i="1" dirty="0" err="1"/>
              <a:t>dR</a:t>
            </a:r>
            <a:r>
              <a:rPr lang="en-US" sz="2400" i="1" dirty="0"/>
              <a:t> +</a:t>
            </a:r>
            <a:r>
              <a:rPr lang="en-US" sz="2400" dirty="0"/>
              <a:t> </a:t>
            </a:r>
            <a:r>
              <a:rPr lang="en-US" sz="2400" dirty="0" err="1"/>
              <a:t>a</a:t>
            </a:r>
            <a:r>
              <a:rPr lang="en-US" sz="1200" i="1" dirty="0" err="1"/>
              <a:t>Ɵ</a:t>
            </a:r>
            <a:r>
              <a:rPr lang="en-US" sz="1200" i="1" dirty="0"/>
              <a:t> </a:t>
            </a:r>
            <a:r>
              <a:rPr lang="en-US" sz="2400" i="1" dirty="0"/>
              <a:t>R </a:t>
            </a:r>
            <a:r>
              <a:rPr lang="en-US" sz="2400" i="1" dirty="0" err="1"/>
              <a:t>dƟ</a:t>
            </a:r>
            <a:r>
              <a:rPr lang="en-US" sz="2400" i="1" dirty="0"/>
              <a:t> + a</a:t>
            </a:r>
            <a:r>
              <a:rPr lang="az-Cyrl-AZ" sz="1400" i="1" dirty="0"/>
              <a:t>ф</a:t>
            </a:r>
            <a:r>
              <a:rPr lang="en-US" sz="1400" i="1" dirty="0"/>
              <a:t> </a:t>
            </a:r>
            <a:r>
              <a:rPr lang="en-US" sz="2400" i="1" dirty="0" err="1"/>
              <a:t>RsinƟ</a:t>
            </a:r>
            <a:r>
              <a:rPr lang="en-US" sz="2400" i="1" dirty="0"/>
              <a:t> d</a:t>
            </a:r>
            <a:r>
              <a:rPr lang="az-Cyrl-AZ" sz="2400" i="1" dirty="0"/>
              <a:t>ф</a:t>
            </a:r>
            <a:r>
              <a:rPr lang="en-US" sz="2400" i="1" dirty="0"/>
              <a:t> </a:t>
            </a:r>
            <a:r>
              <a:rPr lang="en-US" sz="1400" i="1" dirty="0"/>
              <a:t>       </a:t>
            </a:r>
            <a:r>
              <a:rPr lang="en-US" sz="2200" dirty="0">
                <a:solidFill>
                  <a:srgbClr val="FF0000"/>
                </a:solidFill>
              </a:rPr>
              <a:t>Vector differential length in spherical      coordinates</a:t>
            </a:r>
          </a:p>
        </p:txBody>
      </p:sp>
      <p:sp>
        <p:nvSpPr>
          <p:cNvPr id="6" name="TextBox 5"/>
          <p:cNvSpPr txBox="1"/>
          <p:nvPr/>
        </p:nvSpPr>
        <p:spPr>
          <a:xfrm>
            <a:off x="0" y="5791200"/>
            <a:ext cx="9144000" cy="461665"/>
          </a:xfrm>
          <a:prstGeom prst="rect">
            <a:avLst/>
          </a:prstGeom>
          <a:noFill/>
        </p:spPr>
        <p:txBody>
          <a:bodyPr wrap="square" rtlCol="0">
            <a:spAutoFit/>
          </a:bodyPr>
          <a:lstStyle/>
          <a:p>
            <a:r>
              <a:rPr lang="en-US" sz="2400" dirty="0" err="1"/>
              <a:t>d</a:t>
            </a:r>
            <a:r>
              <a:rPr lang="en-US" sz="2400" i="1" dirty="0" err="1"/>
              <a:t>v</a:t>
            </a:r>
            <a:r>
              <a:rPr lang="en-US" sz="2400" dirty="0"/>
              <a:t> = </a:t>
            </a:r>
            <a:r>
              <a:rPr lang="en-US" sz="2400" i="1" dirty="0"/>
              <a:t>R</a:t>
            </a:r>
            <a:r>
              <a:rPr lang="en-US" sz="2400" i="1" baseline="30000" dirty="0"/>
              <a:t>2</a:t>
            </a:r>
            <a:r>
              <a:rPr lang="en-US" sz="2400" i="1" dirty="0"/>
              <a:t>sinƟ </a:t>
            </a:r>
            <a:r>
              <a:rPr lang="en-US" sz="2400" i="1" dirty="0" err="1"/>
              <a:t>dR</a:t>
            </a:r>
            <a:r>
              <a:rPr lang="en-US" sz="2400" i="1" dirty="0"/>
              <a:t> </a:t>
            </a:r>
            <a:r>
              <a:rPr lang="en-US" sz="2400" i="1" dirty="0" err="1"/>
              <a:t>dƟ</a:t>
            </a:r>
            <a:r>
              <a:rPr lang="en-US" sz="2400" i="1" dirty="0"/>
              <a:t> d</a:t>
            </a:r>
            <a:r>
              <a:rPr lang="az-Cyrl-AZ" sz="2400" i="1" dirty="0"/>
              <a:t>ф</a:t>
            </a:r>
            <a:r>
              <a:rPr lang="en-US" sz="2400" i="1" dirty="0"/>
              <a:t> </a:t>
            </a:r>
            <a:r>
              <a:rPr lang="en-US" sz="1400" i="1" dirty="0"/>
              <a:t>       </a:t>
            </a:r>
            <a:r>
              <a:rPr lang="en-US" sz="2200" dirty="0">
                <a:solidFill>
                  <a:srgbClr val="FF0000"/>
                </a:solidFill>
              </a:rPr>
              <a:t>A differential volume in spherical coordinates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3733800" cy="6858000"/>
          </a:xfrm>
        </p:spPr>
        <p:txBody>
          <a:bodyPr>
            <a:normAutofit/>
          </a:bodyPr>
          <a:lstStyle/>
          <a:p>
            <a:r>
              <a:rPr lang="en-US" sz="2800" dirty="0"/>
              <a:t>Transformation of a location of a point in spherical coordinates to Cartesian coordinates: </a:t>
            </a:r>
          </a:p>
          <a:p>
            <a:pPr>
              <a:buNone/>
            </a:pPr>
            <a:r>
              <a:rPr lang="en-US" sz="2800" dirty="0"/>
              <a:t>    P(</a:t>
            </a:r>
            <a:r>
              <a:rPr lang="en-US" sz="2800" b="1" i="1" dirty="0"/>
              <a:t>R, Ɵ, </a:t>
            </a:r>
            <a:r>
              <a:rPr lang="az-Cyrl-AZ" sz="2800" b="1" i="1" dirty="0"/>
              <a:t>ф</a:t>
            </a:r>
            <a:r>
              <a:rPr lang="en-US" sz="2800" dirty="0"/>
              <a:t>) to P(</a:t>
            </a:r>
            <a:r>
              <a:rPr lang="en-US" sz="2800" b="1" i="1" dirty="0"/>
              <a:t>x, y, z</a:t>
            </a:r>
            <a:r>
              <a:rPr lang="en-US" sz="2800" dirty="0"/>
              <a:t>)</a:t>
            </a:r>
          </a:p>
          <a:p>
            <a:pPr>
              <a:buNone/>
            </a:pPr>
            <a:endParaRPr lang="en-US" sz="2800" b="1" dirty="0"/>
          </a:p>
          <a:p>
            <a:pPr algn="ctr">
              <a:buNone/>
            </a:pPr>
            <a:r>
              <a:rPr lang="en-US" sz="2800" b="1" i="1" dirty="0">
                <a:solidFill>
                  <a:srgbClr val="FF0000"/>
                </a:solidFill>
              </a:rPr>
              <a:t>X = R </a:t>
            </a:r>
            <a:r>
              <a:rPr lang="en-US" sz="2800" b="1" i="1" dirty="0" err="1">
                <a:solidFill>
                  <a:srgbClr val="FF0000"/>
                </a:solidFill>
              </a:rPr>
              <a:t>sinƟ</a:t>
            </a:r>
            <a:r>
              <a:rPr lang="en-US" sz="2800" b="1" i="1" dirty="0">
                <a:solidFill>
                  <a:srgbClr val="FF0000"/>
                </a:solidFill>
              </a:rPr>
              <a:t> </a:t>
            </a:r>
            <a:r>
              <a:rPr lang="en-US" sz="2800" b="1" i="1" dirty="0" err="1">
                <a:solidFill>
                  <a:srgbClr val="FF0000"/>
                </a:solidFill>
              </a:rPr>
              <a:t>cos</a:t>
            </a:r>
            <a:r>
              <a:rPr lang="az-Cyrl-AZ" sz="2800" b="1" i="1" dirty="0">
                <a:solidFill>
                  <a:srgbClr val="FF0000"/>
                </a:solidFill>
              </a:rPr>
              <a:t>ф</a:t>
            </a:r>
            <a:endParaRPr lang="en-US" sz="2800" b="1" i="1" dirty="0">
              <a:solidFill>
                <a:srgbClr val="FF0000"/>
              </a:solidFill>
            </a:endParaRPr>
          </a:p>
          <a:p>
            <a:pPr algn="ctr">
              <a:buNone/>
            </a:pPr>
            <a:r>
              <a:rPr lang="en-US" sz="2800" b="1" i="1" dirty="0">
                <a:solidFill>
                  <a:srgbClr val="FF0000"/>
                </a:solidFill>
              </a:rPr>
              <a:t>Y = R </a:t>
            </a:r>
            <a:r>
              <a:rPr lang="en-US" sz="2800" b="1" i="1" dirty="0" err="1">
                <a:solidFill>
                  <a:srgbClr val="FF0000"/>
                </a:solidFill>
              </a:rPr>
              <a:t>sinƟ</a:t>
            </a:r>
            <a:r>
              <a:rPr lang="en-US" sz="2800" b="1" i="1" dirty="0">
                <a:solidFill>
                  <a:srgbClr val="FF0000"/>
                </a:solidFill>
              </a:rPr>
              <a:t> sin</a:t>
            </a:r>
            <a:r>
              <a:rPr lang="az-Cyrl-AZ" sz="2800" b="1" i="1" dirty="0">
                <a:solidFill>
                  <a:srgbClr val="FF0000"/>
                </a:solidFill>
              </a:rPr>
              <a:t>ф</a:t>
            </a:r>
            <a:endParaRPr lang="en-US" sz="2800" b="1" i="1" dirty="0">
              <a:solidFill>
                <a:srgbClr val="FF0000"/>
              </a:solidFill>
            </a:endParaRPr>
          </a:p>
          <a:p>
            <a:pPr algn="ctr">
              <a:buNone/>
            </a:pPr>
            <a:r>
              <a:rPr lang="en-US" sz="2800" b="1" i="1" dirty="0">
                <a:solidFill>
                  <a:srgbClr val="FF0000"/>
                </a:solidFill>
              </a:rPr>
              <a:t>Z  = R </a:t>
            </a:r>
            <a:r>
              <a:rPr lang="en-US" sz="2800" b="1" i="1" dirty="0" err="1">
                <a:solidFill>
                  <a:srgbClr val="FF0000"/>
                </a:solidFill>
              </a:rPr>
              <a:t>cosƟ</a:t>
            </a:r>
            <a:endParaRPr lang="en-US" sz="2800" b="1" i="1" dirty="0">
              <a:solidFill>
                <a:srgbClr val="FF0000"/>
              </a:solidFill>
            </a:endParaRPr>
          </a:p>
        </p:txBody>
      </p:sp>
      <p:pic>
        <p:nvPicPr>
          <p:cNvPr id="38914" name="Picture 2"/>
          <p:cNvPicPr>
            <a:picLocks noChangeAspect="1" noChangeArrowheads="1"/>
          </p:cNvPicPr>
          <p:nvPr/>
        </p:nvPicPr>
        <p:blipFill>
          <a:blip r:embed="rId2" cstate="print"/>
          <a:srcRect/>
          <a:stretch>
            <a:fillRect/>
          </a:stretch>
        </p:blipFill>
        <p:spPr bwMode="auto">
          <a:xfrm>
            <a:off x="3388602" y="3200400"/>
            <a:ext cx="5755398" cy="3657600"/>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4800601" y="0"/>
            <a:ext cx="2894295" cy="3108960"/>
          </a:xfrm>
          <a:prstGeom prst="rect">
            <a:avLst/>
          </a:prstGeom>
          <a:noFill/>
          <a:ln w="9525">
            <a:noFill/>
            <a:miter lim="800000"/>
            <a:headEnd/>
            <a:tailEnd/>
          </a:ln>
        </p:spPr>
      </p:pic>
      <p:sp>
        <p:nvSpPr>
          <p:cNvPr id="5" name="Rectangle 4"/>
          <p:cNvSpPr/>
          <p:nvPr/>
        </p:nvSpPr>
        <p:spPr>
          <a:xfrm>
            <a:off x="457200" y="3048000"/>
            <a:ext cx="28956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685800" y="990600"/>
            <a:ext cx="7822554" cy="475488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953000" cy="838200"/>
          </a:xfrm>
        </p:spPr>
        <p:txBody>
          <a:bodyPr>
            <a:normAutofit fontScale="90000"/>
          </a:bodyPr>
          <a:lstStyle/>
          <a:p>
            <a:r>
              <a:rPr lang="en-US" sz="4000" b="1" dirty="0"/>
              <a:t>Gradient of a Scalar Field</a:t>
            </a:r>
          </a:p>
        </p:txBody>
      </p:sp>
      <p:sp>
        <p:nvSpPr>
          <p:cNvPr id="3" name="Content Placeholder 2"/>
          <p:cNvSpPr>
            <a:spLocks noGrp="1"/>
          </p:cNvSpPr>
          <p:nvPr>
            <p:ph idx="1"/>
          </p:nvPr>
        </p:nvSpPr>
        <p:spPr>
          <a:xfrm>
            <a:off x="0" y="762000"/>
            <a:ext cx="4800600" cy="6096000"/>
          </a:xfrm>
        </p:spPr>
        <p:txBody>
          <a:bodyPr>
            <a:normAutofit fontScale="55000" lnSpcReduction="20000"/>
          </a:bodyPr>
          <a:lstStyle/>
          <a:p>
            <a:pPr algn="just"/>
            <a:r>
              <a:rPr lang="en-US" dirty="0"/>
              <a:t>Electromagnetic quantities often depend on both time and position</a:t>
            </a:r>
          </a:p>
          <a:p>
            <a:pPr algn="just"/>
            <a:endParaRPr lang="en-US" dirty="0"/>
          </a:p>
          <a:p>
            <a:pPr algn="just"/>
            <a:r>
              <a:rPr lang="en-US" dirty="0"/>
              <a:t>In general, fields may change as any of the variables in the coordinate system change</a:t>
            </a:r>
          </a:p>
          <a:p>
            <a:pPr algn="just"/>
            <a:endParaRPr lang="en-US" dirty="0"/>
          </a:p>
          <a:p>
            <a:pPr algn="just"/>
            <a:r>
              <a:rPr lang="en-US" dirty="0"/>
              <a:t>It is necessary to describe the space rate of change of a scalar field at any given time, t</a:t>
            </a:r>
          </a:p>
          <a:p>
            <a:pPr algn="just"/>
            <a:endParaRPr lang="en-US" dirty="0"/>
          </a:p>
          <a:p>
            <a:pPr algn="just"/>
            <a:r>
              <a:rPr lang="en-US" dirty="0"/>
              <a:t>Since the rate of change may be different in different directions, a vector is needed to define the space rate of change</a:t>
            </a:r>
          </a:p>
          <a:p>
            <a:pPr algn="just"/>
            <a:endParaRPr lang="en-US" dirty="0"/>
          </a:p>
          <a:p>
            <a:pPr algn="just"/>
            <a:r>
              <a:rPr lang="en-US" b="1" i="1" dirty="0"/>
              <a:t>Gradient is defined as the vector that represents both the magnitude and direction of the </a:t>
            </a:r>
            <a:r>
              <a:rPr lang="en-US" b="1" i="1" dirty="0">
                <a:solidFill>
                  <a:srgbClr val="FF0000"/>
                </a:solidFill>
              </a:rPr>
              <a:t>maximum</a:t>
            </a:r>
            <a:r>
              <a:rPr lang="en-US" b="1" i="1" dirty="0"/>
              <a:t> space rate of </a:t>
            </a:r>
            <a:r>
              <a:rPr lang="en-US" b="1" i="1" u="sng" dirty="0"/>
              <a:t>increase</a:t>
            </a:r>
            <a:r>
              <a:rPr lang="en-US" b="1" i="1" dirty="0"/>
              <a:t> of a scalar</a:t>
            </a:r>
          </a:p>
          <a:p>
            <a:pPr algn="just"/>
            <a:endParaRPr lang="en-US" b="1" i="1" dirty="0"/>
          </a:p>
          <a:p>
            <a:pPr algn="just"/>
            <a:r>
              <a:rPr lang="en-US" dirty="0"/>
              <a:t>Gradient is denoted by the symbol        (</a:t>
            </a:r>
            <a:r>
              <a:rPr lang="en-US" i="1" dirty="0" err="1"/>
              <a:t>nabla</a:t>
            </a:r>
            <a:r>
              <a:rPr lang="en-US" dirty="0"/>
              <a:t> operator or </a:t>
            </a:r>
            <a:r>
              <a:rPr lang="en-US" i="1" dirty="0"/>
              <a:t>del</a:t>
            </a:r>
            <a:r>
              <a:rPr lang="en-US" dirty="0"/>
              <a:t>) which can be expressed as shown in Cartesian coordinates </a:t>
            </a:r>
          </a:p>
          <a:p>
            <a:pPr algn="just"/>
            <a:r>
              <a:rPr lang="en-US" dirty="0"/>
              <a:t>In general orthogonal coordinates with coordinates (u</a:t>
            </a:r>
            <a:r>
              <a:rPr lang="en-US" sz="2200" dirty="0"/>
              <a:t>1</a:t>
            </a:r>
            <a:r>
              <a:rPr lang="en-US" dirty="0"/>
              <a:t>, u</a:t>
            </a:r>
            <a:r>
              <a:rPr lang="en-US" sz="2200" dirty="0"/>
              <a:t>2</a:t>
            </a:r>
            <a:r>
              <a:rPr lang="en-US" dirty="0"/>
              <a:t>, u</a:t>
            </a:r>
            <a:r>
              <a:rPr lang="en-US" sz="2200" dirty="0"/>
              <a:t>3</a:t>
            </a:r>
            <a:r>
              <a:rPr lang="en-US" dirty="0"/>
              <a:t>) and metric coefficients (h</a:t>
            </a:r>
            <a:r>
              <a:rPr lang="en-US" sz="2200" dirty="0"/>
              <a:t>1</a:t>
            </a:r>
            <a:r>
              <a:rPr lang="en-US" dirty="0"/>
              <a:t>, h</a:t>
            </a:r>
            <a:r>
              <a:rPr lang="en-US" sz="2200" dirty="0"/>
              <a:t>2</a:t>
            </a:r>
            <a:r>
              <a:rPr lang="en-US" dirty="0"/>
              <a:t>, h</a:t>
            </a:r>
            <a:r>
              <a:rPr lang="en-US" sz="2200" dirty="0"/>
              <a:t>3</a:t>
            </a:r>
            <a:r>
              <a:rPr lang="en-US" dirty="0"/>
              <a:t>), we can define gradient as :</a:t>
            </a:r>
          </a:p>
        </p:txBody>
      </p:sp>
      <p:pic>
        <p:nvPicPr>
          <p:cNvPr id="26626" name="Picture 2"/>
          <p:cNvPicPr>
            <a:picLocks noChangeAspect="1" noChangeArrowheads="1"/>
          </p:cNvPicPr>
          <p:nvPr/>
        </p:nvPicPr>
        <p:blipFill>
          <a:blip r:embed="rId3" cstate="print"/>
          <a:srcRect/>
          <a:stretch>
            <a:fillRect/>
          </a:stretch>
        </p:blipFill>
        <p:spPr bwMode="auto">
          <a:xfrm>
            <a:off x="5029200" y="0"/>
            <a:ext cx="3949547" cy="2743200"/>
          </a:xfrm>
          <a:prstGeom prst="rect">
            <a:avLst/>
          </a:prstGeom>
          <a:noFill/>
          <a:ln w="9525">
            <a:noFill/>
            <a:miter lim="800000"/>
            <a:headEnd/>
            <a:tailEnd/>
          </a:ln>
        </p:spPr>
      </p:pic>
      <p:sp>
        <p:nvSpPr>
          <p:cNvPr id="13" name="Flowchart: Merge 12"/>
          <p:cNvSpPr/>
          <p:nvPr/>
        </p:nvSpPr>
        <p:spPr>
          <a:xfrm>
            <a:off x="3810000" y="5257800"/>
            <a:ext cx="152400" cy="228600"/>
          </a:xfrm>
          <a:prstGeom prst="flowChartMerg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6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38"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39" name="Rectangle 15"/>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41"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42" name="Rectangle 18"/>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44"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43" name="Picture 1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3505200"/>
            <a:ext cx="2804160" cy="731520"/>
          </a:xfrm>
          <a:prstGeom prst="rect">
            <a:avLst/>
          </a:prstGeom>
          <a:noFill/>
        </p:spPr>
      </p:pic>
      <p:sp>
        <p:nvSpPr>
          <p:cNvPr id="26645" name="Rectangle 21"/>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 name="TextBox 27"/>
          <p:cNvSpPr txBox="1"/>
          <p:nvPr/>
        </p:nvSpPr>
        <p:spPr>
          <a:xfrm>
            <a:off x="6172200" y="2667000"/>
            <a:ext cx="2133600" cy="381000"/>
          </a:xfrm>
          <a:prstGeom prst="rect">
            <a:avLst/>
          </a:prstGeom>
          <a:noFill/>
        </p:spPr>
        <p:txBody>
          <a:bodyPr wrap="square" rtlCol="0">
            <a:spAutoFit/>
          </a:bodyPr>
          <a:lstStyle/>
          <a:p>
            <a:r>
              <a:rPr lang="en-US" b="1" dirty="0"/>
              <a:t>Gradient of a scalar</a:t>
            </a:r>
          </a:p>
        </p:txBody>
      </p:sp>
      <p:sp>
        <p:nvSpPr>
          <p:cNvPr id="29" name="Rectangle 28"/>
          <p:cNvSpPr/>
          <p:nvPr/>
        </p:nvSpPr>
        <p:spPr>
          <a:xfrm>
            <a:off x="4876800" y="0"/>
            <a:ext cx="4571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material</a:t>
            </a:r>
          </a:p>
        </p:txBody>
      </p:sp>
      <p:sp>
        <p:nvSpPr>
          <p:cNvPr id="3" name="Content Placeholder 2"/>
          <p:cNvSpPr>
            <a:spLocks noGrp="1"/>
          </p:cNvSpPr>
          <p:nvPr>
            <p:ph idx="1"/>
          </p:nvPr>
        </p:nvSpPr>
        <p:spPr/>
        <p:txBody>
          <a:bodyPr>
            <a:normAutofit/>
          </a:bodyPr>
          <a:lstStyle/>
          <a:p>
            <a:pPr lvl="0"/>
            <a:r>
              <a:rPr lang="en-GB" sz="2800" dirty="0"/>
              <a:t>Cheng, David, K, </a:t>
            </a:r>
            <a:r>
              <a:rPr lang="en-GB" sz="2800" i="1" dirty="0"/>
              <a:t>Fundamentals of Engineering </a:t>
            </a:r>
            <a:r>
              <a:rPr lang="en-GB" sz="2800" i="1" dirty="0" err="1"/>
              <a:t>Electromagnetics</a:t>
            </a:r>
            <a:r>
              <a:rPr lang="en-GB" sz="2800" dirty="0"/>
              <a:t>, Addison-Wesley, 1993</a:t>
            </a:r>
            <a:endParaRPr lang="en-US" sz="2800" dirty="0"/>
          </a:p>
          <a:p>
            <a:pPr>
              <a:buNone/>
            </a:pPr>
            <a:endParaRPr lang="en-US" sz="2800" dirty="0"/>
          </a:p>
          <a:p>
            <a:pPr lvl="0"/>
            <a:r>
              <a:rPr lang="en-US" sz="2800" dirty="0"/>
              <a:t> </a:t>
            </a:r>
            <a:r>
              <a:rPr lang="en-GB" sz="2800" dirty="0" err="1"/>
              <a:t>Hayt</a:t>
            </a:r>
            <a:r>
              <a:rPr lang="en-GB" sz="2800" dirty="0"/>
              <a:t>, W. H. and Buck, J.A., </a:t>
            </a:r>
            <a:r>
              <a:rPr lang="en-GB" sz="2800" i="1" dirty="0"/>
              <a:t>Engineering </a:t>
            </a:r>
            <a:r>
              <a:rPr lang="en-GB" sz="2800" i="1" dirty="0" err="1"/>
              <a:t>Electromagnetics</a:t>
            </a:r>
            <a:r>
              <a:rPr lang="en-GB" sz="2800" dirty="0"/>
              <a:t>, 7</a:t>
            </a:r>
            <a:r>
              <a:rPr lang="en-GB" sz="2800" baseline="30000" dirty="0"/>
              <a:t>th</a:t>
            </a:r>
            <a:r>
              <a:rPr lang="en-GB" sz="2800" dirty="0"/>
              <a:t> Edition, New York, McGraw-Hill, 2004</a:t>
            </a:r>
          </a:p>
          <a:p>
            <a:pPr lvl="0"/>
            <a:endParaRPr lang="en-US" sz="2800" dirty="0"/>
          </a:p>
          <a:p>
            <a:pPr lvl="0"/>
            <a:r>
              <a:rPr lang="en-US" sz="2800" dirty="0"/>
              <a:t> Yi Huang and Kevin Boyle, </a:t>
            </a:r>
            <a:r>
              <a:rPr lang="en-US" sz="2800" i="1" dirty="0"/>
              <a:t>Antenna from theory to practice</a:t>
            </a:r>
            <a:r>
              <a:rPr lang="en-US" sz="2800" dirty="0"/>
              <a:t>, John Wiley, 2008</a:t>
            </a:r>
          </a:p>
          <a:p>
            <a:endParaRPr lang="en-US" sz="2800" dirty="0"/>
          </a:p>
          <a:p>
            <a:pPr>
              <a:buNone/>
            </a:pP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1" name="Picture 1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05000" y="2286000"/>
            <a:ext cx="3545058" cy="731520"/>
          </a:xfrm>
          <a:prstGeom prst="rect">
            <a:avLst/>
          </a:prstGeom>
          <a:noFill/>
        </p:spPr>
      </p:pic>
      <p:pic>
        <p:nvPicPr>
          <p:cNvPr id="26639" name="Picture 1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47800" y="4876800"/>
            <a:ext cx="4937760" cy="737829"/>
          </a:xfrm>
          <a:prstGeom prst="rect">
            <a:avLst/>
          </a:prstGeom>
          <a:noFill/>
        </p:spPr>
      </p:pic>
      <p:sp>
        <p:nvSpPr>
          <p:cNvPr id="26642"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43" name="Rectangle 19"/>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44" name="Rectangle 20"/>
          <p:cNvSpPr>
            <a:spLocks noChangeArrowheads="1"/>
          </p:cNvSpPr>
          <p:nvPr/>
        </p:nvSpPr>
        <p:spPr bwMode="auto">
          <a:xfrm>
            <a:off x="0" y="1171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45" name="Rectangle 21"/>
          <p:cNvSpPr>
            <a:spLocks noChangeArrowheads="1"/>
          </p:cNvSpPr>
          <p:nvPr/>
        </p:nvSpPr>
        <p:spPr bwMode="auto">
          <a:xfrm>
            <a:off x="0" y="1543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 name="TextBox 24"/>
          <p:cNvSpPr txBox="1"/>
          <p:nvPr/>
        </p:nvSpPr>
        <p:spPr>
          <a:xfrm>
            <a:off x="6172200" y="1066800"/>
            <a:ext cx="1600200" cy="461665"/>
          </a:xfrm>
          <a:prstGeom prst="rect">
            <a:avLst/>
          </a:prstGeom>
          <a:noFill/>
        </p:spPr>
        <p:txBody>
          <a:bodyPr wrap="square" rtlCol="0">
            <a:spAutoFit/>
          </a:bodyPr>
          <a:lstStyle/>
          <a:p>
            <a:r>
              <a:rPr lang="en-US" sz="2400" b="1" dirty="0"/>
              <a:t>(Cartesian)</a:t>
            </a:r>
          </a:p>
        </p:txBody>
      </p:sp>
      <p:sp>
        <p:nvSpPr>
          <p:cNvPr id="26" name="TextBox 25"/>
          <p:cNvSpPr txBox="1"/>
          <p:nvPr/>
        </p:nvSpPr>
        <p:spPr>
          <a:xfrm>
            <a:off x="6096000" y="2362200"/>
            <a:ext cx="1828800" cy="461665"/>
          </a:xfrm>
          <a:prstGeom prst="rect">
            <a:avLst/>
          </a:prstGeom>
          <a:noFill/>
        </p:spPr>
        <p:txBody>
          <a:bodyPr wrap="square" rtlCol="0">
            <a:spAutoFit/>
          </a:bodyPr>
          <a:lstStyle/>
          <a:p>
            <a:r>
              <a:rPr lang="en-US" sz="2400" b="1" dirty="0"/>
              <a:t>(Cylindrical)</a:t>
            </a:r>
          </a:p>
        </p:txBody>
      </p:sp>
      <p:sp>
        <p:nvSpPr>
          <p:cNvPr id="27" name="TextBox 26"/>
          <p:cNvSpPr txBox="1"/>
          <p:nvPr/>
        </p:nvSpPr>
        <p:spPr>
          <a:xfrm>
            <a:off x="6400800" y="3657600"/>
            <a:ext cx="1600200" cy="461665"/>
          </a:xfrm>
          <a:prstGeom prst="rect">
            <a:avLst/>
          </a:prstGeom>
          <a:noFill/>
        </p:spPr>
        <p:txBody>
          <a:bodyPr wrap="square" rtlCol="0">
            <a:spAutoFit/>
          </a:bodyPr>
          <a:lstStyle/>
          <a:p>
            <a:r>
              <a:rPr lang="en-US" sz="2400" b="1" dirty="0"/>
              <a:t>(Spherical)</a:t>
            </a:r>
          </a:p>
        </p:txBody>
      </p:sp>
      <p:pic>
        <p:nvPicPr>
          <p:cNvPr id="28" name="Picture 1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990600"/>
            <a:ext cx="3357489" cy="731520"/>
          </a:xfrm>
          <a:prstGeom prst="rect">
            <a:avLst/>
          </a:prstGeom>
          <a:noFill/>
        </p:spPr>
      </p:pic>
      <p:sp>
        <p:nvSpPr>
          <p:cNvPr id="29" name="TextBox 28"/>
          <p:cNvSpPr txBox="1"/>
          <p:nvPr/>
        </p:nvSpPr>
        <p:spPr>
          <a:xfrm>
            <a:off x="6858000" y="5029200"/>
            <a:ext cx="1600200" cy="461665"/>
          </a:xfrm>
          <a:prstGeom prst="rect">
            <a:avLst/>
          </a:prstGeom>
          <a:noFill/>
        </p:spPr>
        <p:txBody>
          <a:bodyPr wrap="square" rtlCol="0">
            <a:spAutoFit/>
          </a:bodyPr>
          <a:lstStyle/>
          <a:p>
            <a:r>
              <a:rPr lang="en-US" sz="2400" b="1" dirty="0"/>
              <a:t>(General)</a:t>
            </a:r>
          </a:p>
        </p:txBody>
      </p:sp>
      <p:sp>
        <p:nvSpPr>
          <p:cNvPr id="26647"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48" name="Rectangle 24"/>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50" name="Rectangle 2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51" name="Rectangle 27"/>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6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697"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24000" y="3581400"/>
            <a:ext cx="4389120" cy="731520"/>
          </a:xfrm>
          <a:prstGeom prst="rect">
            <a:avLst/>
          </a:prstGeom>
          <a:noFill/>
        </p:spPr>
      </p:pic>
      <p:sp>
        <p:nvSpPr>
          <p:cNvPr id="29699" name="Rectangle 3"/>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2384175" y="225981"/>
                <a:ext cx="378802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m:t>
                      </m:r>
                      <m:r>
                        <a:rPr lang="en-GB" sz="2000" b="1" i="0">
                          <a:latin typeface="Cambria Math" panose="02040503050406030204" pitchFamily="18" charset="0"/>
                        </a:rPr>
                        <m:t>𝐀</m:t>
                      </m:r>
                      <m:r>
                        <a:rPr lang="en-GB" sz="2000" b="0" i="0">
                          <a:latin typeface="Cambria Math" panose="02040503050406030204" pitchFamily="18" charset="0"/>
                        </a:rPr>
                        <m:t>=</m:t>
                      </m:r>
                      <m:r>
                        <m:rPr>
                          <m:sty m:val="p"/>
                        </m:rPr>
                        <a:rPr lang="en-GB" sz="2000" b="0" i="0">
                          <a:latin typeface="Cambria Math" panose="02040503050406030204" pitchFamily="18" charset="0"/>
                        </a:rPr>
                        <m:t>Gradient</m:t>
                      </m:r>
                      <m:r>
                        <a:rPr lang="en-GB" sz="2000" b="0" i="0">
                          <a:latin typeface="Cambria Math" panose="02040503050406030204" pitchFamily="18" charset="0"/>
                        </a:rPr>
                        <m:t> </m:t>
                      </m:r>
                      <m:r>
                        <m:rPr>
                          <m:sty m:val="p"/>
                        </m:rPr>
                        <a:rPr lang="en-GB" sz="2000" b="0" i="0">
                          <a:latin typeface="Cambria Math" panose="02040503050406030204" pitchFamily="18" charset="0"/>
                        </a:rPr>
                        <m:t>of</m:t>
                      </m:r>
                      <m:r>
                        <a:rPr lang="en-GB" sz="2000" b="0" i="0">
                          <a:latin typeface="Cambria Math" panose="02040503050406030204" pitchFamily="18" charset="0"/>
                        </a:rPr>
                        <m:t> </m:t>
                      </m:r>
                      <m:r>
                        <m:rPr>
                          <m:sty m:val="p"/>
                        </m:rPr>
                        <a:rPr lang="en-GB" sz="2000" b="0" i="0">
                          <a:latin typeface="Cambria Math" panose="02040503050406030204" pitchFamily="18" charset="0"/>
                        </a:rPr>
                        <m:t>a</m:t>
                      </m:r>
                      <m:r>
                        <a:rPr lang="en-GB" sz="2000" b="0" i="0">
                          <a:latin typeface="Cambria Math" panose="02040503050406030204" pitchFamily="18" charset="0"/>
                        </a:rPr>
                        <m:t> </m:t>
                      </m:r>
                      <m:r>
                        <m:rPr>
                          <m:sty m:val="p"/>
                        </m:rPr>
                        <a:rPr lang="en-GB" sz="2000" b="0" i="0">
                          <a:latin typeface="Cambria Math" panose="02040503050406030204" pitchFamily="18" charset="0"/>
                        </a:rPr>
                        <m:t>Scalar</m:t>
                      </m:r>
                      <m:r>
                        <a:rPr lang="en-GB" sz="2000" b="0" i="0">
                          <a:latin typeface="Cambria Math" panose="02040503050406030204" pitchFamily="18" charset="0"/>
                        </a:rPr>
                        <m:t> </m:t>
                      </m:r>
                      <m:r>
                        <m:rPr>
                          <m:sty m:val="p"/>
                        </m:rPr>
                        <a:rPr lang="en-GB" sz="2000" b="0" i="0">
                          <a:latin typeface="Cambria Math" panose="02040503050406030204" pitchFamily="18" charset="0"/>
                        </a:rPr>
                        <m:t>field</m:t>
                      </m:r>
                      <m:r>
                        <a:rPr lang="en-GB" sz="2000" b="0" i="0">
                          <a:latin typeface="Cambria Math" panose="02040503050406030204" pitchFamily="18" charset="0"/>
                        </a:rPr>
                        <m:t> </m:t>
                      </m:r>
                      <m:r>
                        <m:rPr>
                          <m:sty m:val="p"/>
                        </m:rPr>
                        <a:rPr lang="en-GB" sz="2000" b="0" i="0">
                          <a:latin typeface="Cambria Math" panose="02040503050406030204" pitchFamily="18" charset="0"/>
                        </a:rPr>
                        <m:t>A</m:t>
                      </m:r>
                    </m:oMath>
                  </m:oMathPara>
                </a14:m>
                <a:endParaRPr lang="en-GB" sz="2000" dirty="0"/>
              </a:p>
            </p:txBody>
          </p:sp>
        </mc:Choice>
        <mc:Fallback xmlns="">
          <p:sp>
            <p:nvSpPr>
              <p:cNvPr id="2" name="Rectangle 1"/>
              <p:cNvSpPr>
                <a:spLocks noRot="1" noChangeAspect="1" noMove="1" noResize="1" noEditPoints="1" noAdjustHandles="1" noChangeArrowheads="1" noChangeShapeType="1" noTextEdit="1"/>
              </p:cNvSpPr>
              <p:nvPr/>
            </p:nvSpPr>
            <p:spPr>
              <a:xfrm>
                <a:off x="2384175" y="225981"/>
                <a:ext cx="3788025" cy="400110"/>
              </a:xfrm>
              <a:prstGeom prst="rect">
                <a:avLst/>
              </a:prstGeom>
              <a:blipFill>
                <a:blip r:embed="rId6"/>
                <a:stretch>
                  <a:fillRect/>
                </a:stretch>
              </a:blipFill>
            </p:spPr>
            <p:txBody>
              <a:bodyPr/>
              <a:lstStyle/>
              <a:p>
                <a:r>
                  <a:rPr lang="en-GB">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029200" cy="609600"/>
          </a:xfrm>
        </p:spPr>
        <p:txBody>
          <a:bodyPr>
            <a:normAutofit fontScale="90000"/>
          </a:bodyPr>
          <a:lstStyle/>
          <a:p>
            <a:r>
              <a:rPr lang="en-US" sz="3600" b="1" dirty="0"/>
              <a:t>Divergence of a Vector Field</a:t>
            </a:r>
          </a:p>
        </p:txBody>
      </p:sp>
      <p:sp>
        <p:nvSpPr>
          <p:cNvPr id="3" name="Content Placeholder 2"/>
          <p:cNvSpPr>
            <a:spLocks noGrp="1"/>
          </p:cNvSpPr>
          <p:nvPr>
            <p:ph idx="1"/>
          </p:nvPr>
        </p:nvSpPr>
        <p:spPr>
          <a:xfrm>
            <a:off x="0" y="685800"/>
            <a:ext cx="4724400" cy="5867400"/>
          </a:xfrm>
        </p:spPr>
        <p:txBody>
          <a:bodyPr>
            <a:normAutofit fontScale="62500" lnSpcReduction="20000"/>
          </a:bodyPr>
          <a:lstStyle/>
          <a:p>
            <a:pPr algn="just"/>
            <a:r>
              <a:rPr lang="en-US" dirty="0"/>
              <a:t>In studying vector fields, it’s convenient to represent field variations by directed field lines called flux lines</a:t>
            </a:r>
          </a:p>
          <a:p>
            <a:pPr algn="just"/>
            <a:endParaRPr lang="en-US" dirty="0"/>
          </a:p>
          <a:p>
            <a:pPr algn="just"/>
            <a:r>
              <a:rPr lang="en-US" dirty="0"/>
              <a:t>The flux lines are directed lines or curves that indicate at each point the direction of the vector field </a:t>
            </a:r>
          </a:p>
          <a:p>
            <a:pPr algn="just"/>
            <a:endParaRPr lang="en-US" dirty="0"/>
          </a:p>
          <a:p>
            <a:pPr algn="just"/>
            <a:r>
              <a:rPr lang="en-US" dirty="0"/>
              <a:t>The nature of the flux lines can dictate how strong or weak the field strength is at a certain point compared to other points</a:t>
            </a:r>
          </a:p>
          <a:p>
            <a:pPr algn="just"/>
            <a:endParaRPr lang="en-US" dirty="0"/>
          </a:p>
          <a:p>
            <a:pPr algn="just"/>
            <a:r>
              <a:rPr lang="en-US" dirty="0"/>
              <a:t>The density of the flux lines at a certain point indicates stronger field strength</a:t>
            </a:r>
          </a:p>
          <a:p>
            <a:pPr algn="just"/>
            <a:endParaRPr lang="en-US" dirty="0"/>
          </a:p>
          <a:p>
            <a:pPr algn="just"/>
            <a:r>
              <a:rPr lang="en-US" dirty="0"/>
              <a:t>Divergence of a vector field </a:t>
            </a:r>
            <a:r>
              <a:rPr lang="en-US" b="1" dirty="0"/>
              <a:t>A</a:t>
            </a:r>
            <a:r>
              <a:rPr lang="en-US" dirty="0"/>
              <a:t> is defined as the net outward flux of </a:t>
            </a:r>
            <a:r>
              <a:rPr lang="en-US" b="1" dirty="0"/>
              <a:t>A</a:t>
            </a:r>
            <a:r>
              <a:rPr lang="en-US" dirty="0"/>
              <a:t> per unit volume as the volume about the point tends to zero</a:t>
            </a:r>
          </a:p>
          <a:p>
            <a:endParaRPr lang="en-US" dirty="0"/>
          </a:p>
        </p:txBody>
      </p:sp>
      <p:sp>
        <p:nvSpPr>
          <p:cNvPr id="6" name="TextBox 5"/>
          <p:cNvSpPr txBox="1"/>
          <p:nvPr/>
        </p:nvSpPr>
        <p:spPr>
          <a:xfrm>
            <a:off x="5334000" y="1841242"/>
            <a:ext cx="3810000" cy="5016758"/>
          </a:xfrm>
          <a:prstGeom prst="rect">
            <a:avLst/>
          </a:prstGeom>
          <a:noFill/>
        </p:spPr>
        <p:txBody>
          <a:bodyPr wrap="square" rtlCol="0">
            <a:spAutoFit/>
          </a:bodyPr>
          <a:lstStyle/>
          <a:p>
            <a:pPr algn="just">
              <a:buFont typeface="Arial" pitchFamily="34" charset="0"/>
              <a:buChar char="•"/>
            </a:pPr>
            <a:r>
              <a:rPr lang="en-US" sz="2000" dirty="0"/>
              <a:t>Numerator is a surface integral</a:t>
            </a:r>
          </a:p>
          <a:p>
            <a:pPr algn="just">
              <a:buFont typeface="Arial" pitchFamily="34" charset="0"/>
              <a:buChar char="•"/>
            </a:pPr>
            <a:endParaRPr lang="en-US" sz="2000" dirty="0"/>
          </a:p>
          <a:p>
            <a:pPr algn="just">
              <a:buFont typeface="Arial" pitchFamily="34" charset="0"/>
              <a:buChar char="•"/>
            </a:pPr>
            <a:r>
              <a:rPr lang="en-US" sz="2000" dirty="0"/>
              <a:t>Integral is a double integral</a:t>
            </a:r>
          </a:p>
          <a:p>
            <a:pPr algn="just"/>
            <a:r>
              <a:rPr lang="en-US" sz="2000" dirty="0"/>
              <a:t>Small circle on integral sign indicates that the integral is to be carried out over the entire surface S enclosing the volume</a:t>
            </a:r>
          </a:p>
          <a:p>
            <a:pPr algn="just"/>
            <a:endParaRPr lang="en-US" sz="2000" dirty="0"/>
          </a:p>
          <a:p>
            <a:pPr algn="just">
              <a:buFont typeface="Arial" pitchFamily="34" charset="0"/>
              <a:buChar char="•"/>
            </a:pPr>
            <a:r>
              <a:rPr lang="en-US" sz="2000" dirty="0"/>
              <a:t>The integrand </a:t>
            </a:r>
            <a:r>
              <a:rPr lang="en-US" sz="2000" i="1" dirty="0" err="1">
                <a:latin typeface="Bodoni MT" pitchFamily="18" charset="0"/>
              </a:rPr>
              <a:t>d</a:t>
            </a:r>
            <a:r>
              <a:rPr lang="en-US" sz="2000" b="1" i="1" dirty="0" err="1">
                <a:latin typeface="Bodoni MT" pitchFamily="18" charset="0"/>
              </a:rPr>
              <a:t>s</a:t>
            </a:r>
            <a:r>
              <a:rPr lang="en-US" sz="2000" dirty="0"/>
              <a:t> is a vector with magnitude </a:t>
            </a:r>
            <a:r>
              <a:rPr lang="en-US" sz="2000" dirty="0" err="1">
                <a:latin typeface="Bodoni MT" pitchFamily="18" charset="0"/>
              </a:rPr>
              <a:t>ds</a:t>
            </a:r>
            <a:r>
              <a:rPr lang="en-US" sz="2000" dirty="0"/>
              <a:t> and direction </a:t>
            </a:r>
            <a:r>
              <a:rPr lang="en-US" sz="2000" b="1" dirty="0"/>
              <a:t>a</a:t>
            </a:r>
            <a:r>
              <a:rPr lang="en-US" sz="1400" b="1" i="1" dirty="0"/>
              <a:t>n</a:t>
            </a:r>
            <a:r>
              <a:rPr lang="en-US" sz="2000" b="1" dirty="0"/>
              <a:t> </a:t>
            </a:r>
            <a:r>
              <a:rPr lang="en-US" sz="2000" dirty="0"/>
              <a:t>pointing outward from the enclosed volume</a:t>
            </a:r>
          </a:p>
          <a:p>
            <a:pPr algn="just">
              <a:buFont typeface="Arial" pitchFamily="34" charset="0"/>
              <a:buChar char="•"/>
            </a:pPr>
            <a:endParaRPr lang="en-US" sz="2000" dirty="0"/>
          </a:p>
          <a:p>
            <a:pPr algn="just">
              <a:buFont typeface="Arial" pitchFamily="34" charset="0"/>
              <a:buChar char="•"/>
            </a:pPr>
            <a:r>
              <a:rPr lang="en-US" sz="2000" dirty="0"/>
              <a:t>The enclosed surface integral represents the net outward flux of the vector field </a:t>
            </a:r>
            <a:r>
              <a:rPr lang="en-US" sz="2000" b="1" dirty="0"/>
              <a:t>A</a:t>
            </a:r>
          </a:p>
        </p:txBody>
      </p:sp>
      <p:sp>
        <p:nvSpPr>
          <p:cNvPr id="7" name="Rectangle 6"/>
          <p:cNvSpPr/>
          <p:nvPr/>
        </p:nvSpPr>
        <p:spPr>
          <a:xfrm>
            <a:off x="5181600" y="0"/>
            <a:ext cx="3962400" cy="685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677" name="Rectangle 5"/>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6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67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410200" y="304800"/>
            <a:ext cx="3530068" cy="822960"/>
          </a:xfrm>
          <a:prstGeom prst="rect">
            <a:avLst/>
          </a:prstGeom>
          <a:noFill/>
        </p:spPr>
      </p:pic>
      <p:sp>
        <p:nvSpPr>
          <p:cNvPr id="4" name="Rectangle 3"/>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4419600" cy="6553200"/>
          </a:xfrm>
        </p:spPr>
        <p:txBody>
          <a:bodyPr>
            <a:normAutofit fontScale="62500" lnSpcReduction="20000"/>
          </a:bodyPr>
          <a:lstStyle/>
          <a:p>
            <a:pPr algn="just"/>
            <a:r>
              <a:rPr lang="en-US" dirty="0"/>
              <a:t>The figure shows directed flux lines</a:t>
            </a:r>
          </a:p>
          <a:p>
            <a:pPr algn="just"/>
            <a:endParaRPr lang="en-US" dirty="0"/>
          </a:p>
          <a:p>
            <a:pPr algn="just"/>
            <a:r>
              <a:rPr lang="en-US" dirty="0"/>
              <a:t>In Fig(a), the field in region A is stronger than in region B because of higher density of equal-length directed lines in A</a:t>
            </a:r>
          </a:p>
          <a:p>
            <a:pPr algn="just"/>
            <a:endParaRPr lang="en-US" dirty="0"/>
          </a:p>
          <a:p>
            <a:pPr algn="just"/>
            <a:endParaRPr lang="en-US" dirty="0"/>
          </a:p>
          <a:p>
            <a:pPr algn="just"/>
            <a:r>
              <a:rPr lang="en-US" dirty="0"/>
              <a:t>In Fig (b), decreasing arrow length away from point </a:t>
            </a:r>
            <a:r>
              <a:rPr lang="en-US" b="1" i="1" dirty="0"/>
              <a:t>q</a:t>
            </a:r>
            <a:r>
              <a:rPr lang="en-US" dirty="0"/>
              <a:t> indicates decreasing stronger radial field closest to </a:t>
            </a:r>
            <a:r>
              <a:rPr lang="en-US" b="1" i="1" dirty="0"/>
              <a:t>q</a:t>
            </a:r>
          </a:p>
          <a:p>
            <a:pPr algn="just"/>
            <a:endParaRPr lang="en-US" dirty="0"/>
          </a:p>
          <a:p>
            <a:pPr algn="just"/>
            <a:r>
              <a:rPr lang="en-US" dirty="0"/>
              <a:t>A net positive divergence represents the presence of a source and a net negative divergence indicates the presence of a sink</a:t>
            </a:r>
          </a:p>
          <a:p>
            <a:pPr algn="just"/>
            <a:endParaRPr lang="en-US" dirty="0"/>
          </a:p>
          <a:p>
            <a:pPr algn="just"/>
            <a:r>
              <a:rPr lang="en-US" dirty="0"/>
              <a:t>In Fig (c) there is an equal amount of inward and outward flux going through any closed volume containing no source or sink. Therefore resulting in No or Zero divergence</a:t>
            </a:r>
          </a:p>
        </p:txBody>
      </p:sp>
      <p:pic>
        <p:nvPicPr>
          <p:cNvPr id="53250" name="Picture 2"/>
          <p:cNvPicPr>
            <a:picLocks noChangeAspect="1" noChangeArrowheads="1"/>
          </p:cNvPicPr>
          <p:nvPr/>
        </p:nvPicPr>
        <p:blipFill>
          <a:blip r:embed="rId2" cstate="print"/>
          <a:srcRect/>
          <a:stretch>
            <a:fillRect/>
          </a:stretch>
        </p:blipFill>
        <p:spPr bwMode="auto">
          <a:xfrm>
            <a:off x="4435267" y="1447800"/>
            <a:ext cx="4708733" cy="1737360"/>
          </a:xfrm>
          <a:prstGeom prst="rect">
            <a:avLst/>
          </a:prstGeom>
          <a:noFill/>
          <a:ln w="9525">
            <a:noFill/>
            <a:miter lim="800000"/>
            <a:headEnd/>
            <a:tailEnd/>
          </a:ln>
        </p:spPr>
      </p:pic>
      <p:sp>
        <p:nvSpPr>
          <p:cNvPr id="5" name="TextBox 4"/>
          <p:cNvSpPr txBox="1"/>
          <p:nvPr/>
        </p:nvSpPr>
        <p:spPr>
          <a:xfrm>
            <a:off x="5486400" y="5029200"/>
            <a:ext cx="2743200" cy="381000"/>
          </a:xfrm>
          <a:prstGeom prst="rect">
            <a:avLst/>
          </a:prstGeom>
          <a:noFill/>
        </p:spPr>
        <p:txBody>
          <a:bodyPr wrap="square" rtlCol="0">
            <a:spAutoFit/>
          </a:bodyPr>
          <a:lstStyle/>
          <a:p>
            <a:r>
              <a:rPr lang="en-US" b="1" dirty="0"/>
              <a:t>Flux lines of a vector field</a:t>
            </a:r>
          </a:p>
        </p:txBody>
      </p:sp>
      <p:pic>
        <p:nvPicPr>
          <p:cNvPr id="53251" name="Picture 3"/>
          <p:cNvPicPr>
            <a:picLocks noChangeAspect="1" noChangeArrowheads="1"/>
          </p:cNvPicPr>
          <p:nvPr/>
        </p:nvPicPr>
        <p:blipFill>
          <a:blip r:embed="rId3" cstate="print"/>
          <a:srcRect/>
          <a:stretch>
            <a:fillRect/>
          </a:stretch>
        </p:blipFill>
        <p:spPr bwMode="auto">
          <a:xfrm>
            <a:off x="4664177" y="3429000"/>
            <a:ext cx="4479823" cy="13716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3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31" name="Rectangle 11"/>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734" name="Rectangle 14"/>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736"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37" name="Rectangle 17"/>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739"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40" name="Rectangle 20"/>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74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44" name="Rectangle 2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43" name="Picture 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9200" y="2438400"/>
            <a:ext cx="3667487" cy="640080"/>
          </a:xfrm>
          <a:prstGeom prst="rect">
            <a:avLst/>
          </a:prstGeom>
          <a:noFill/>
        </p:spPr>
      </p:pic>
      <p:sp>
        <p:nvSpPr>
          <p:cNvPr id="30745" name="Rectangle 25"/>
          <p:cNvSpPr>
            <a:spLocks noChangeArrowheads="1"/>
          </p:cNvSpPr>
          <p:nvPr/>
        </p:nvSpPr>
        <p:spPr bwMode="auto">
          <a:xfrm>
            <a:off x="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0746" name="Picture 2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19200" y="3581400"/>
            <a:ext cx="5448886" cy="640080"/>
          </a:xfrm>
          <a:prstGeom prst="rect">
            <a:avLst/>
          </a:prstGeom>
          <a:noFill/>
        </p:spPr>
      </p:pic>
      <p:sp>
        <p:nvSpPr>
          <p:cNvPr id="30748" name="Rectangle 28"/>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0749" name="Picture 2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1000" y="4800600"/>
            <a:ext cx="6527409" cy="731520"/>
          </a:xfrm>
          <a:prstGeom prst="rect">
            <a:avLst/>
          </a:prstGeom>
          <a:noFill/>
        </p:spPr>
      </p:pic>
      <p:sp>
        <p:nvSpPr>
          <p:cNvPr id="30751" name="Rectangle 31"/>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6" name="TextBox 35"/>
          <p:cNvSpPr txBox="1"/>
          <p:nvPr/>
        </p:nvSpPr>
        <p:spPr>
          <a:xfrm>
            <a:off x="4648200" y="1219200"/>
            <a:ext cx="1600200" cy="461665"/>
          </a:xfrm>
          <a:prstGeom prst="rect">
            <a:avLst/>
          </a:prstGeom>
          <a:noFill/>
        </p:spPr>
        <p:txBody>
          <a:bodyPr wrap="square" rtlCol="0">
            <a:spAutoFit/>
          </a:bodyPr>
          <a:lstStyle/>
          <a:p>
            <a:r>
              <a:rPr lang="en-US" sz="2400" b="1" dirty="0"/>
              <a:t>(Cartesian)</a:t>
            </a:r>
          </a:p>
        </p:txBody>
      </p:sp>
      <p:sp>
        <p:nvSpPr>
          <p:cNvPr id="37" name="TextBox 36"/>
          <p:cNvSpPr txBox="1"/>
          <p:nvPr/>
        </p:nvSpPr>
        <p:spPr>
          <a:xfrm>
            <a:off x="5181600" y="2362200"/>
            <a:ext cx="1828800" cy="461665"/>
          </a:xfrm>
          <a:prstGeom prst="rect">
            <a:avLst/>
          </a:prstGeom>
          <a:noFill/>
        </p:spPr>
        <p:txBody>
          <a:bodyPr wrap="square" rtlCol="0">
            <a:spAutoFit/>
          </a:bodyPr>
          <a:lstStyle/>
          <a:p>
            <a:r>
              <a:rPr lang="en-US" sz="2400" b="1" dirty="0"/>
              <a:t>  (Cylindrical)</a:t>
            </a:r>
          </a:p>
        </p:txBody>
      </p:sp>
      <p:sp>
        <p:nvSpPr>
          <p:cNvPr id="38" name="TextBox 37"/>
          <p:cNvSpPr txBox="1"/>
          <p:nvPr/>
        </p:nvSpPr>
        <p:spPr>
          <a:xfrm>
            <a:off x="7010400" y="3581400"/>
            <a:ext cx="1828800" cy="461665"/>
          </a:xfrm>
          <a:prstGeom prst="rect">
            <a:avLst/>
          </a:prstGeom>
          <a:noFill/>
        </p:spPr>
        <p:txBody>
          <a:bodyPr wrap="square" rtlCol="0">
            <a:spAutoFit/>
          </a:bodyPr>
          <a:lstStyle/>
          <a:p>
            <a:r>
              <a:rPr lang="en-US" sz="2400" b="1" dirty="0"/>
              <a:t>(Spherical)</a:t>
            </a:r>
          </a:p>
        </p:txBody>
      </p:sp>
      <p:sp>
        <p:nvSpPr>
          <p:cNvPr id="39" name="TextBox 38"/>
          <p:cNvSpPr txBox="1"/>
          <p:nvPr/>
        </p:nvSpPr>
        <p:spPr>
          <a:xfrm>
            <a:off x="7010400" y="4876800"/>
            <a:ext cx="1828800" cy="461665"/>
          </a:xfrm>
          <a:prstGeom prst="rect">
            <a:avLst/>
          </a:prstGeom>
          <a:noFill/>
        </p:spPr>
        <p:txBody>
          <a:bodyPr wrap="square" rtlCol="0">
            <a:spAutoFit/>
          </a:bodyPr>
          <a:lstStyle/>
          <a:p>
            <a:r>
              <a:rPr lang="en-US" sz="2400" b="1" dirty="0"/>
              <a:t>     (General)</a:t>
            </a:r>
          </a:p>
        </p:txBody>
      </p:sp>
      <p:sp>
        <p:nvSpPr>
          <p:cNvPr id="307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23" name="Rectangle 3"/>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72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2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362200" y="304800"/>
            <a:ext cx="3602736" cy="365760"/>
          </a:xfrm>
          <a:prstGeom prst="rect">
            <a:avLst/>
          </a:prstGeom>
          <a:noFill/>
        </p:spPr>
      </p:pic>
      <p:sp>
        <p:nvSpPr>
          <p:cNvPr id="30726" name="Rectangle 6"/>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1295401" y="1186172"/>
                <a:ext cx="3352799" cy="7386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m:t>
                      </m:r>
                      <m:r>
                        <a:rPr lang="en-GB" sz="2000" i="0">
                          <a:latin typeface="Cambria Math" panose="02040503050406030204" pitchFamily="18" charset="0"/>
                        </a:rPr>
                        <m:t>∙</m:t>
                      </m:r>
                      <m:r>
                        <a:rPr lang="en-GB" sz="2000" b="1" i="0">
                          <a:latin typeface="Cambria Math" panose="02040503050406030204" pitchFamily="18" charset="0"/>
                        </a:rPr>
                        <m:t>𝐀</m:t>
                      </m:r>
                      <m:r>
                        <a:rPr lang="en-GB" sz="2000" b="0" i="0">
                          <a:latin typeface="Cambria Math" panose="02040503050406030204" pitchFamily="18" charset="0"/>
                        </a:rPr>
                        <m:t>=</m:t>
                      </m:r>
                      <m:f>
                        <m:fPr>
                          <m:ctrlPr>
                            <a:rPr lang="en-GB" sz="2000" b="0" i="1">
                              <a:latin typeface="Cambria Math" panose="02040503050406030204" pitchFamily="18" charset="0"/>
                            </a:rPr>
                          </m:ctrlPr>
                        </m:fPr>
                        <m:num>
                          <m:r>
                            <a:rPr lang="en-GB" sz="2000" b="0" i="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𝐴</m:t>
                              </m:r>
                            </m:e>
                            <m:sub>
                              <m:r>
                                <a:rPr lang="en-GB" sz="2000" b="0" i="1">
                                  <a:latin typeface="Cambria Math" panose="02040503050406030204" pitchFamily="18" charset="0"/>
                                </a:rPr>
                                <m:t>𝑥</m:t>
                              </m:r>
                            </m:sub>
                          </m:sSub>
                        </m:num>
                        <m:den>
                          <m:r>
                            <a:rPr lang="en-GB" sz="2000" b="0" i="0">
                              <a:latin typeface="Cambria Math" panose="02040503050406030204" pitchFamily="18" charset="0"/>
                            </a:rPr>
                            <m:t>𝜕</m:t>
                          </m:r>
                          <m:r>
                            <a:rPr lang="en-GB" sz="2000" b="0" i="1">
                              <a:latin typeface="Cambria Math" panose="02040503050406030204" pitchFamily="18" charset="0"/>
                            </a:rPr>
                            <m:t>𝑥</m:t>
                          </m:r>
                        </m:den>
                      </m:f>
                      <m:r>
                        <a:rPr lang="en-GB" sz="2000" b="0" i="0">
                          <a:latin typeface="Cambria Math" panose="02040503050406030204" pitchFamily="18" charset="0"/>
                        </a:rPr>
                        <m:t>+</m:t>
                      </m:r>
                      <m:f>
                        <m:fPr>
                          <m:ctrlPr>
                            <a:rPr lang="en-GB" sz="2000" b="0" i="1">
                              <a:latin typeface="Cambria Math" panose="02040503050406030204" pitchFamily="18" charset="0"/>
                            </a:rPr>
                          </m:ctrlPr>
                        </m:fPr>
                        <m:num>
                          <m:r>
                            <a:rPr lang="en-GB" sz="2000" b="0" i="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𝐴</m:t>
                              </m:r>
                            </m:e>
                            <m:sub>
                              <m:r>
                                <a:rPr lang="en-GB" sz="2000" b="0" i="1">
                                  <a:latin typeface="Cambria Math" panose="02040503050406030204" pitchFamily="18" charset="0"/>
                                </a:rPr>
                                <m:t>𝑦</m:t>
                              </m:r>
                            </m:sub>
                          </m:sSub>
                        </m:num>
                        <m:den>
                          <m:r>
                            <a:rPr lang="en-GB" sz="2000" b="0" i="0">
                              <a:latin typeface="Cambria Math" panose="02040503050406030204" pitchFamily="18" charset="0"/>
                            </a:rPr>
                            <m:t>𝜕</m:t>
                          </m:r>
                          <m:r>
                            <a:rPr lang="en-GB" sz="2000" b="0" i="1">
                              <a:latin typeface="Cambria Math" panose="02040503050406030204" pitchFamily="18" charset="0"/>
                            </a:rPr>
                            <m:t>𝑦</m:t>
                          </m:r>
                        </m:den>
                      </m:f>
                      <m:r>
                        <a:rPr lang="en-GB" sz="2000" b="0" i="0">
                          <a:latin typeface="Cambria Math" panose="02040503050406030204" pitchFamily="18" charset="0"/>
                        </a:rPr>
                        <m:t>+</m:t>
                      </m:r>
                      <m:f>
                        <m:fPr>
                          <m:ctrlPr>
                            <a:rPr lang="en-GB" sz="2000" b="0" i="1">
                              <a:latin typeface="Cambria Math" panose="02040503050406030204" pitchFamily="18" charset="0"/>
                            </a:rPr>
                          </m:ctrlPr>
                        </m:fPr>
                        <m:num>
                          <m:r>
                            <a:rPr lang="en-GB" sz="2000" b="0" i="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𝐴</m:t>
                              </m:r>
                            </m:e>
                            <m:sub>
                              <m:r>
                                <a:rPr lang="en-GB" sz="2000" b="0" i="1">
                                  <a:latin typeface="Cambria Math" panose="02040503050406030204" pitchFamily="18" charset="0"/>
                                </a:rPr>
                                <m:t>𝑧</m:t>
                              </m:r>
                            </m:sub>
                          </m:sSub>
                        </m:num>
                        <m:den>
                          <m:r>
                            <a:rPr lang="en-GB" sz="2000" b="0" i="0">
                              <a:latin typeface="Cambria Math" panose="02040503050406030204" pitchFamily="18" charset="0"/>
                            </a:rPr>
                            <m:t>𝜕</m:t>
                          </m:r>
                          <m:r>
                            <a:rPr lang="en-GB" sz="2000" b="0" i="1">
                              <a:latin typeface="Cambria Math" panose="02040503050406030204" pitchFamily="18" charset="0"/>
                            </a:rPr>
                            <m:t>𝑧</m:t>
                          </m:r>
                        </m:den>
                      </m:f>
                    </m:oMath>
                  </m:oMathPara>
                </a14:m>
                <a:endParaRPr lang="en-GB" sz="2000" dirty="0"/>
              </a:p>
            </p:txBody>
          </p:sp>
        </mc:Choice>
        <mc:Fallback xmlns="">
          <p:sp>
            <p:nvSpPr>
              <p:cNvPr id="2" name="Rectangle 1"/>
              <p:cNvSpPr>
                <a:spLocks noRot="1" noChangeAspect="1" noMove="1" noResize="1" noEditPoints="1" noAdjustHandles="1" noChangeArrowheads="1" noChangeShapeType="1" noTextEdit="1"/>
              </p:cNvSpPr>
              <p:nvPr/>
            </p:nvSpPr>
            <p:spPr>
              <a:xfrm>
                <a:off x="1295401" y="1186172"/>
                <a:ext cx="3352799" cy="738600"/>
              </a:xfrm>
              <a:prstGeom prst="rect">
                <a:avLst/>
              </a:prstGeom>
              <a:blipFill>
                <a:blip r:embed="rId6"/>
                <a:stretch>
                  <a:fillRect/>
                </a:stretch>
              </a:blipFill>
            </p:spPr>
            <p:txBody>
              <a:bodyPr/>
              <a:lstStyle/>
              <a:p>
                <a:r>
                  <a:rPr lang="en-GB">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3733800" cy="457200"/>
          </a:xfrm>
        </p:spPr>
        <p:txBody>
          <a:bodyPr>
            <a:noAutofit/>
          </a:bodyPr>
          <a:lstStyle/>
          <a:p>
            <a:r>
              <a:rPr lang="en-US" sz="3200" b="1" dirty="0"/>
              <a:t>Divergence Theorem</a:t>
            </a:r>
            <a:endParaRPr lang="en-US" sz="3200" dirty="0"/>
          </a:p>
        </p:txBody>
      </p:sp>
      <p:sp>
        <p:nvSpPr>
          <p:cNvPr id="3" name="Content Placeholder 2"/>
          <p:cNvSpPr>
            <a:spLocks noGrp="1"/>
          </p:cNvSpPr>
          <p:nvPr>
            <p:ph idx="1"/>
          </p:nvPr>
        </p:nvSpPr>
        <p:spPr>
          <a:xfrm>
            <a:off x="0" y="609600"/>
            <a:ext cx="4572000" cy="6248400"/>
          </a:xfrm>
        </p:spPr>
        <p:txBody>
          <a:bodyPr>
            <a:normAutofit fontScale="55000" lnSpcReduction="20000"/>
          </a:bodyPr>
          <a:lstStyle/>
          <a:p>
            <a:pPr algn="just"/>
            <a:r>
              <a:rPr lang="en-US" dirty="0"/>
              <a:t>Divergence of a vector field has been defined as the net outward flux per unit volume</a:t>
            </a:r>
          </a:p>
          <a:p>
            <a:pPr algn="just"/>
            <a:endParaRPr lang="en-US" dirty="0"/>
          </a:p>
          <a:p>
            <a:pPr algn="just"/>
            <a:r>
              <a:rPr lang="en-US" dirty="0"/>
              <a:t>Thus </a:t>
            </a:r>
            <a:r>
              <a:rPr lang="en-US" b="1" i="1" dirty="0">
                <a:solidFill>
                  <a:srgbClr val="C00000"/>
                </a:solidFill>
              </a:rPr>
              <a:t>the volume integral of the divergence of the vector field equals the total outward flux of the vector through the surface that bounds the volume</a:t>
            </a:r>
            <a:r>
              <a:rPr lang="en-US" dirty="0"/>
              <a:t>. This is known as the </a:t>
            </a:r>
            <a:r>
              <a:rPr lang="en-US" b="1" i="1" dirty="0">
                <a:solidFill>
                  <a:srgbClr val="FF0000"/>
                </a:solidFill>
              </a:rPr>
              <a:t>divergence theorem</a:t>
            </a:r>
          </a:p>
          <a:p>
            <a:pPr algn="just"/>
            <a:endParaRPr lang="en-US" b="1" i="1" dirty="0">
              <a:solidFill>
                <a:srgbClr val="FF0000"/>
              </a:solidFill>
            </a:endParaRPr>
          </a:p>
          <a:p>
            <a:pPr algn="just"/>
            <a:r>
              <a:rPr lang="en-US" dirty="0"/>
              <a:t>This theory applies to any volume</a:t>
            </a:r>
            <a:r>
              <a:rPr lang="en-US" b="1" i="1" dirty="0"/>
              <a:t> V </a:t>
            </a:r>
            <a:r>
              <a:rPr lang="en-US" dirty="0"/>
              <a:t>that is bounded by surface </a:t>
            </a:r>
            <a:r>
              <a:rPr lang="en-US" b="1" i="1" dirty="0"/>
              <a:t>S</a:t>
            </a:r>
          </a:p>
          <a:p>
            <a:pPr algn="just"/>
            <a:endParaRPr lang="en-US" b="1" i="1" dirty="0"/>
          </a:p>
          <a:p>
            <a:pPr algn="just"/>
            <a:r>
              <a:rPr lang="en-US" dirty="0"/>
              <a:t>The direction of </a:t>
            </a:r>
            <a:r>
              <a:rPr lang="en-US" i="1" dirty="0" err="1"/>
              <a:t>d</a:t>
            </a:r>
            <a:r>
              <a:rPr lang="en-US" b="1" i="1" dirty="0" err="1"/>
              <a:t>s</a:t>
            </a:r>
            <a:r>
              <a:rPr lang="en-US" dirty="0"/>
              <a:t> is always that of the outward normal, perpendicular to the surface </a:t>
            </a:r>
            <a:r>
              <a:rPr lang="en-US" i="1" dirty="0" err="1"/>
              <a:t>ds</a:t>
            </a:r>
            <a:r>
              <a:rPr lang="en-US" dirty="0"/>
              <a:t> and directed away from the volume</a:t>
            </a:r>
          </a:p>
          <a:p>
            <a:pPr algn="just"/>
            <a:endParaRPr lang="en-US" dirty="0"/>
          </a:p>
          <a:p>
            <a:pPr algn="just"/>
            <a:r>
              <a:rPr lang="en-US" dirty="0"/>
              <a:t>Divergence theorem is very important in vector analysis since it converts a volume integral of vector divergence to a closed surface integral of the vector and vice versa</a:t>
            </a:r>
          </a:p>
          <a:p>
            <a:endParaRPr lang="en-US" dirty="0"/>
          </a:p>
          <a:p>
            <a:r>
              <a:rPr lang="en-US" dirty="0"/>
              <a:t>They are usually double and triple integrals but a single integral is used for simplicity</a:t>
            </a:r>
          </a:p>
        </p:txBody>
      </p:sp>
      <p:pic>
        <p:nvPicPr>
          <p:cNvPr id="5734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96000" y="2971800"/>
            <a:ext cx="2532184" cy="731520"/>
          </a:xfrm>
          <a:prstGeom prst="rect">
            <a:avLst/>
          </a:prstGeom>
          <a:noFill/>
        </p:spPr>
      </p:pic>
      <p:sp>
        <p:nvSpPr>
          <p:cNvPr id="7" name="Rectangle 6"/>
          <p:cNvSpPr/>
          <p:nvPr/>
        </p:nvSpPr>
        <p:spPr>
          <a:xfrm>
            <a:off x="6019800" y="2819400"/>
            <a:ext cx="27432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48400" y="3886200"/>
            <a:ext cx="2438400" cy="369332"/>
          </a:xfrm>
          <a:prstGeom prst="rect">
            <a:avLst/>
          </a:prstGeom>
          <a:noFill/>
        </p:spPr>
        <p:txBody>
          <a:bodyPr wrap="square" rtlCol="0">
            <a:spAutoFit/>
          </a:bodyPr>
          <a:lstStyle/>
          <a:p>
            <a:r>
              <a:rPr lang="en-US" dirty="0"/>
              <a:t>Divergence theorem</a:t>
            </a:r>
          </a:p>
        </p:txBody>
      </p:sp>
      <p:pic>
        <p:nvPicPr>
          <p:cNvPr id="11" name="Picture 1"/>
          <p:cNvPicPr>
            <a:picLocks noChangeAspect="1" noChangeArrowheads="1"/>
          </p:cNvPicPr>
          <p:nvPr/>
        </p:nvPicPr>
        <p:blipFill>
          <a:blip r:embed="rId4" cstate="print">
            <a:clrChange>
              <a:clrFrom>
                <a:srgbClr val="FFFFFF"/>
              </a:clrFrom>
              <a:clrTo>
                <a:srgbClr val="FFFFFF">
                  <a:alpha val="0"/>
                </a:srgbClr>
              </a:clrTo>
            </a:clrChange>
          </a:blip>
          <a:srcRect l="30220"/>
          <a:stretch>
            <a:fillRect/>
          </a:stretch>
        </p:blipFill>
        <p:spPr bwMode="auto">
          <a:xfrm>
            <a:off x="6096000" y="838200"/>
            <a:ext cx="2463268" cy="822960"/>
          </a:xfrm>
          <a:prstGeom prst="rect">
            <a:avLst/>
          </a:prstGeom>
          <a:noFill/>
        </p:spPr>
      </p:pic>
      <p:sp>
        <p:nvSpPr>
          <p:cNvPr id="12" name="TextBox 11"/>
          <p:cNvSpPr txBox="1"/>
          <p:nvPr/>
        </p:nvSpPr>
        <p:spPr>
          <a:xfrm>
            <a:off x="6172200" y="1676400"/>
            <a:ext cx="2438400" cy="369332"/>
          </a:xfrm>
          <a:prstGeom prst="rect">
            <a:avLst/>
          </a:prstGeom>
          <a:noFill/>
        </p:spPr>
        <p:txBody>
          <a:bodyPr wrap="square" rtlCol="0">
            <a:spAutoFit/>
          </a:bodyPr>
          <a:lstStyle/>
          <a:p>
            <a:r>
              <a:rPr lang="en-US" dirty="0"/>
              <a:t>Divergence definition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029200" cy="457200"/>
          </a:xfrm>
        </p:spPr>
        <p:txBody>
          <a:bodyPr>
            <a:noAutofit/>
          </a:bodyPr>
          <a:lstStyle/>
          <a:p>
            <a:r>
              <a:rPr lang="en-US" sz="3200" b="1" dirty="0"/>
              <a:t>Proof of divergence theorem</a:t>
            </a:r>
          </a:p>
        </p:txBody>
      </p:sp>
      <p:pic>
        <p:nvPicPr>
          <p:cNvPr id="5632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9600" y="5638800"/>
            <a:ext cx="2432729" cy="731520"/>
          </a:xfrm>
          <a:prstGeom prst="rect">
            <a:avLst/>
          </a:prstGeom>
          <a:noFill/>
        </p:spPr>
      </p:pic>
      <p:pic>
        <p:nvPicPr>
          <p:cNvPr id="56324"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76800" y="1066800"/>
            <a:ext cx="3975316" cy="822960"/>
          </a:xfrm>
          <a:prstGeom prst="rect">
            <a:avLst/>
          </a:prstGeom>
          <a:noFill/>
        </p:spPr>
      </p:pic>
      <p:pic>
        <p:nvPicPr>
          <p:cNvPr id="56323"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105400" y="2438400"/>
            <a:ext cx="3180251" cy="822960"/>
          </a:xfrm>
          <a:prstGeom prst="rect">
            <a:avLst/>
          </a:prstGeom>
          <a:noFill/>
        </p:spPr>
      </p:pic>
      <p:pic>
        <p:nvPicPr>
          <p:cNvPr id="56322" name="Picture 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410200" y="4495800"/>
            <a:ext cx="2706004" cy="822960"/>
          </a:xfrm>
          <a:prstGeom prst="rect">
            <a:avLst/>
          </a:prstGeom>
          <a:noFill/>
        </p:spPr>
      </p:pic>
      <p:pic>
        <p:nvPicPr>
          <p:cNvPr id="56321"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715000" y="6217920"/>
            <a:ext cx="2215661" cy="640080"/>
          </a:xfrm>
          <a:prstGeom prst="rect">
            <a:avLst/>
          </a:prstGeom>
          <a:noFill/>
        </p:spPr>
      </p:pic>
      <p:sp>
        <p:nvSpPr>
          <p:cNvPr id="56327" name="Rectangle 7"/>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6328" name="Rectangle 8"/>
          <p:cNvSpPr>
            <a:spLocks noChangeArrowheads="1"/>
          </p:cNvSpPr>
          <p:nvPr/>
        </p:nvSpPr>
        <p:spPr bwMode="auto">
          <a:xfrm>
            <a:off x="0" y="1428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6329" name="Rectangle 9"/>
          <p:cNvSpPr>
            <a:spLocks noChangeArrowheads="1"/>
          </p:cNvSpPr>
          <p:nvPr/>
        </p:nvSpPr>
        <p:spPr bwMode="auto">
          <a:xfrm>
            <a:off x="0" y="1990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6330" name="Rectangle 10"/>
          <p:cNvSpPr>
            <a:spLocks noChangeArrowheads="1"/>
          </p:cNvSpPr>
          <p:nvPr/>
        </p:nvSpPr>
        <p:spPr bwMode="auto">
          <a:xfrm>
            <a:off x="0" y="2552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6331" name="Rectangle 11"/>
          <p:cNvSpPr>
            <a:spLocks noChangeArrowheads="1"/>
          </p:cNvSpPr>
          <p:nvPr/>
        </p:nvSpPr>
        <p:spPr bwMode="auto">
          <a:xfrm>
            <a:off x="0" y="2924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5" name="Picture 3"/>
          <p:cNvPicPr>
            <a:picLocks noChangeAspect="1" noChangeArrowheads="1"/>
          </p:cNvPicPr>
          <p:nvPr/>
        </p:nvPicPr>
        <p:blipFill>
          <a:blip r:embed="rId8" cstate="print"/>
          <a:srcRect/>
          <a:stretch>
            <a:fillRect/>
          </a:stretch>
        </p:blipFill>
        <p:spPr bwMode="auto">
          <a:xfrm>
            <a:off x="228600" y="609600"/>
            <a:ext cx="3669434" cy="2926080"/>
          </a:xfrm>
          <a:prstGeom prst="rect">
            <a:avLst/>
          </a:prstGeom>
          <a:noFill/>
          <a:ln w="9525">
            <a:noFill/>
            <a:miter lim="800000"/>
            <a:headEnd/>
            <a:tailEnd/>
          </a:ln>
        </p:spPr>
      </p:pic>
      <p:sp>
        <p:nvSpPr>
          <p:cNvPr id="17" name="TextBox 16"/>
          <p:cNvSpPr txBox="1"/>
          <p:nvPr/>
        </p:nvSpPr>
        <p:spPr>
          <a:xfrm>
            <a:off x="0" y="4419600"/>
            <a:ext cx="4267200" cy="923330"/>
          </a:xfrm>
          <a:prstGeom prst="rect">
            <a:avLst/>
          </a:prstGeom>
          <a:noFill/>
        </p:spPr>
        <p:txBody>
          <a:bodyPr wrap="square" rtlCol="0">
            <a:spAutoFit/>
          </a:bodyPr>
          <a:lstStyle/>
          <a:p>
            <a:pPr algn="just"/>
            <a:r>
              <a:rPr lang="en-US" dirty="0"/>
              <a:t>For a very small differential volume ∆</a:t>
            </a:r>
            <a:r>
              <a:rPr lang="en-US" dirty="0" err="1"/>
              <a:t>V</a:t>
            </a:r>
            <a:r>
              <a:rPr lang="en-US" sz="1200" b="1" i="1" dirty="0" err="1"/>
              <a:t>j</a:t>
            </a:r>
            <a:r>
              <a:rPr lang="en-US" sz="1200" i="1" dirty="0"/>
              <a:t> </a:t>
            </a:r>
            <a:r>
              <a:rPr lang="en-US" i="1" dirty="0"/>
              <a:t> </a:t>
            </a:r>
            <a:r>
              <a:rPr lang="en-US" dirty="0"/>
              <a:t>bounded by a surface </a:t>
            </a:r>
            <a:r>
              <a:rPr lang="en-US" dirty="0" err="1"/>
              <a:t>s</a:t>
            </a:r>
            <a:r>
              <a:rPr lang="en-US" sz="1400" b="1" i="1" dirty="0" err="1"/>
              <a:t>j</a:t>
            </a:r>
            <a:r>
              <a:rPr lang="en-US" dirty="0"/>
              <a:t>, the definition of  divergence is given by</a:t>
            </a:r>
          </a:p>
        </p:txBody>
      </p:sp>
      <p:sp>
        <p:nvSpPr>
          <p:cNvPr id="5633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TextBox 19"/>
          <p:cNvSpPr txBox="1"/>
          <p:nvPr/>
        </p:nvSpPr>
        <p:spPr>
          <a:xfrm>
            <a:off x="0" y="3505200"/>
            <a:ext cx="4495800" cy="646331"/>
          </a:xfrm>
          <a:prstGeom prst="rect">
            <a:avLst/>
          </a:prstGeom>
          <a:noFill/>
        </p:spPr>
        <p:txBody>
          <a:bodyPr wrap="square" rtlCol="0">
            <a:spAutoFit/>
          </a:bodyPr>
          <a:lstStyle/>
          <a:p>
            <a:pPr algn="just"/>
            <a:r>
              <a:rPr lang="en-US" dirty="0"/>
              <a:t>A volume V can be divided in several differential volumes ∆</a:t>
            </a:r>
            <a:r>
              <a:rPr lang="en-US" dirty="0" err="1"/>
              <a:t>V</a:t>
            </a:r>
            <a:r>
              <a:rPr lang="en-US" sz="1200" b="1" i="1" dirty="0" err="1"/>
              <a:t>j</a:t>
            </a:r>
            <a:r>
              <a:rPr lang="en-US" sz="1200" i="1" dirty="0"/>
              <a:t>  </a:t>
            </a:r>
            <a:r>
              <a:rPr lang="en-US" dirty="0"/>
              <a:t>as shown above</a:t>
            </a:r>
          </a:p>
        </p:txBody>
      </p:sp>
      <p:sp>
        <p:nvSpPr>
          <p:cNvPr id="21" name="TextBox 20"/>
          <p:cNvSpPr txBox="1"/>
          <p:nvPr/>
        </p:nvSpPr>
        <p:spPr>
          <a:xfrm>
            <a:off x="4953000" y="457200"/>
            <a:ext cx="4191000" cy="646331"/>
          </a:xfrm>
          <a:prstGeom prst="rect">
            <a:avLst/>
          </a:prstGeom>
          <a:noFill/>
        </p:spPr>
        <p:txBody>
          <a:bodyPr wrap="square" rtlCol="0">
            <a:spAutoFit/>
          </a:bodyPr>
          <a:lstStyle/>
          <a:p>
            <a:r>
              <a:rPr lang="en-US" dirty="0"/>
              <a:t>The individual contributions of the differential volumes can be combined as </a:t>
            </a:r>
          </a:p>
        </p:txBody>
      </p:sp>
      <p:sp>
        <p:nvSpPr>
          <p:cNvPr id="22" name="TextBox 21"/>
          <p:cNvSpPr txBox="1"/>
          <p:nvPr/>
        </p:nvSpPr>
        <p:spPr>
          <a:xfrm>
            <a:off x="4648200" y="2057400"/>
            <a:ext cx="4256935" cy="369332"/>
          </a:xfrm>
          <a:prstGeom prst="rect">
            <a:avLst/>
          </a:prstGeom>
          <a:noFill/>
        </p:spPr>
        <p:txBody>
          <a:bodyPr wrap="none" rtlCol="0">
            <a:spAutoFit/>
          </a:bodyPr>
          <a:lstStyle/>
          <a:p>
            <a:r>
              <a:rPr lang="en-US" dirty="0"/>
              <a:t>The left side of the equation is simplified as</a:t>
            </a:r>
          </a:p>
        </p:txBody>
      </p:sp>
      <p:sp>
        <p:nvSpPr>
          <p:cNvPr id="23" name="Rectangle 22"/>
          <p:cNvSpPr/>
          <p:nvPr/>
        </p:nvSpPr>
        <p:spPr>
          <a:xfrm>
            <a:off x="4572000" y="533400"/>
            <a:ext cx="76200" cy="6324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sp>
        <p:nvSpPr>
          <p:cNvPr id="24" name="TextBox 23"/>
          <p:cNvSpPr txBox="1"/>
          <p:nvPr/>
        </p:nvSpPr>
        <p:spPr>
          <a:xfrm>
            <a:off x="4648200" y="3505200"/>
            <a:ext cx="4495800" cy="923330"/>
          </a:xfrm>
          <a:prstGeom prst="rect">
            <a:avLst/>
          </a:prstGeom>
          <a:noFill/>
        </p:spPr>
        <p:txBody>
          <a:bodyPr wrap="square" rtlCol="0">
            <a:spAutoFit/>
          </a:bodyPr>
          <a:lstStyle/>
          <a:p>
            <a:r>
              <a:rPr lang="en-US" dirty="0"/>
              <a:t>The right side of the equation is simplified as since net contribution is due only to that of the external surface </a:t>
            </a:r>
            <a:r>
              <a:rPr lang="en-US" b="1" i="1" dirty="0"/>
              <a:t>S</a:t>
            </a:r>
          </a:p>
        </p:txBody>
      </p:sp>
      <p:sp>
        <p:nvSpPr>
          <p:cNvPr id="25" name="TextBox 24"/>
          <p:cNvSpPr txBox="1"/>
          <p:nvPr/>
        </p:nvSpPr>
        <p:spPr>
          <a:xfrm>
            <a:off x="4724400" y="5638800"/>
            <a:ext cx="4419600" cy="369332"/>
          </a:xfrm>
          <a:prstGeom prst="rect">
            <a:avLst/>
          </a:prstGeom>
          <a:noFill/>
        </p:spPr>
        <p:txBody>
          <a:bodyPr wrap="square" rtlCol="0">
            <a:spAutoFit/>
          </a:bodyPr>
          <a:lstStyle/>
          <a:p>
            <a:r>
              <a:rPr lang="en-US" dirty="0"/>
              <a:t>The divergence theorem is therefore given as</a:t>
            </a:r>
          </a:p>
        </p:txBody>
      </p:sp>
      <p:sp>
        <p:nvSpPr>
          <p:cNvPr id="26" name="Rectangle 25"/>
          <p:cNvSpPr/>
          <p:nvPr/>
        </p:nvSpPr>
        <p:spPr>
          <a:xfrm>
            <a:off x="5410200" y="6096000"/>
            <a:ext cx="28194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581400" cy="609600"/>
          </a:xfrm>
        </p:spPr>
        <p:txBody>
          <a:bodyPr>
            <a:normAutofit fontScale="90000"/>
          </a:bodyPr>
          <a:lstStyle/>
          <a:p>
            <a:r>
              <a:rPr lang="en-US" sz="3200" b="1" dirty="0"/>
              <a:t>Curl of a Vector Field</a:t>
            </a:r>
          </a:p>
        </p:txBody>
      </p:sp>
      <p:sp>
        <p:nvSpPr>
          <p:cNvPr id="3" name="Content Placeholder 2"/>
          <p:cNvSpPr>
            <a:spLocks noGrp="1"/>
          </p:cNvSpPr>
          <p:nvPr>
            <p:ph idx="1"/>
          </p:nvPr>
        </p:nvSpPr>
        <p:spPr>
          <a:xfrm>
            <a:off x="0" y="609600"/>
            <a:ext cx="3581400" cy="6248400"/>
          </a:xfrm>
        </p:spPr>
        <p:txBody>
          <a:bodyPr>
            <a:normAutofit fontScale="62500" lnSpcReduction="20000"/>
          </a:bodyPr>
          <a:lstStyle/>
          <a:p>
            <a:pPr algn="just"/>
            <a:r>
              <a:rPr lang="en-US" dirty="0"/>
              <a:t>The net outward flux of a vector through a surface bounding a volume indicates the presence of a source</a:t>
            </a:r>
          </a:p>
          <a:p>
            <a:pPr algn="just"/>
            <a:endParaRPr lang="en-US" dirty="0"/>
          </a:p>
          <a:p>
            <a:pPr algn="just"/>
            <a:r>
              <a:rPr lang="en-US" dirty="0"/>
              <a:t>This is known as  flow source. Another kind of source is called a vortex source</a:t>
            </a:r>
          </a:p>
          <a:p>
            <a:pPr algn="just"/>
            <a:endParaRPr lang="en-US" dirty="0"/>
          </a:p>
          <a:p>
            <a:pPr algn="just"/>
            <a:r>
              <a:rPr lang="en-US" dirty="0"/>
              <a:t>A vortex source causes circulation of  a vector field around it</a:t>
            </a:r>
          </a:p>
          <a:p>
            <a:pPr algn="just"/>
            <a:endParaRPr lang="en-US" dirty="0"/>
          </a:p>
          <a:p>
            <a:pPr algn="just"/>
            <a:r>
              <a:rPr lang="en-US" dirty="0"/>
              <a:t>The circulation of a vector field around a closed path as defined as scalar integral of a vector over a closed path as shown</a:t>
            </a:r>
          </a:p>
          <a:p>
            <a:pPr algn="just"/>
            <a:endParaRPr lang="en-US" dirty="0"/>
          </a:p>
          <a:p>
            <a:pPr algn="just"/>
            <a:r>
              <a:rPr lang="en-US" dirty="0"/>
              <a:t>The physical meaning of circulation depends on what kind of vector A represents</a:t>
            </a:r>
          </a:p>
          <a:p>
            <a:endParaRPr lang="en-US" dirty="0"/>
          </a:p>
        </p:txBody>
      </p:sp>
      <p:sp>
        <p:nvSpPr>
          <p:cNvPr id="552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5299" name="Rectangle 3"/>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TextBox 6"/>
          <p:cNvSpPr txBox="1"/>
          <p:nvPr/>
        </p:nvSpPr>
        <p:spPr>
          <a:xfrm>
            <a:off x="4191000" y="381000"/>
            <a:ext cx="3505200" cy="365760"/>
          </a:xfrm>
          <a:prstGeom prst="rect">
            <a:avLst/>
          </a:prstGeom>
          <a:noFill/>
        </p:spPr>
        <p:txBody>
          <a:bodyPr wrap="square" rtlCol="0">
            <a:spAutoFit/>
          </a:bodyPr>
          <a:lstStyle/>
          <a:p>
            <a:r>
              <a:rPr lang="en-US" dirty="0"/>
              <a:t>Circulation of A around contour</a:t>
            </a:r>
            <a:r>
              <a:rPr lang="en-US" i="1" dirty="0"/>
              <a:t> </a:t>
            </a:r>
            <a:r>
              <a:rPr lang="en-US" b="1" i="1" dirty="0"/>
              <a:t>C</a:t>
            </a:r>
            <a:r>
              <a:rPr lang="en-US" i="1" dirty="0"/>
              <a:t> </a:t>
            </a:r>
          </a:p>
        </p:txBody>
      </p:sp>
      <p:sp>
        <p:nvSpPr>
          <p:cNvPr id="5530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5300"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467600" y="228600"/>
            <a:ext cx="1219200" cy="731520"/>
          </a:xfrm>
          <a:prstGeom prst="rect">
            <a:avLst/>
          </a:prstGeom>
          <a:noFill/>
        </p:spPr>
      </p:pic>
      <p:sp>
        <p:nvSpPr>
          <p:cNvPr id="10" name="TextBox 9"/>
          <p:cNvSpPr txBox="1"/>
          <p:nvPr/>
        </p:nvSpPr>
        <p:spPr>
          <a:xfrm>
            <a:off x="4572000" y="1143001"/>
            <a:ext cx="4572000" cy="3970318"/>
          </a:xfrm>
          <a:prstGeom prst="rect">
            <a:avLst/>
          </a:prstGeom>
          <a:noFill/>
        </p:spPr>
        <p:txBody>
          <a:bodyPr wrap="square" rtlCol="0">
            <a:spAutoFit/>
          </a:bodyPr>
          <a:lstStyle/>
          <a:p>
            <a:pPr algn="ctr"/>
            <a:r>
              <a:rPr lang="en-US" b="1" u="sng" dirty="0"/>
              <a:t>Physical meaning of circulation</a:t>
            </a:r>
          </a:p>
          <a:p>
            <a:pPr algn="ctr"/>
            <a:endParaRPr lang="en-US" b="1" u="sng" dirty="0"/>
          </a:p>
          <a:p>
            <a:pPr marL="342900" indent="-342900" algn="just">
              <a:buFont typeface="+mj-lt"/>
              <a:buAutoNum type="arabicPeriod"/>
            </a:pPr>
            <a:r>
              <a:rPr lang="en-US" dirty="0"/>
              <a:t>If A is a force acting on an object, its circulation will be the work done by the force in moving the object around the contour</a:t>
            </a:r>
          </a:p>
          <a:p>
            <a:pPr marL="342900" indent="-342900" algn="just">
              <a:buFont typeface="+mj-lt"/>
              <a:buAutoNum type="arabicPeriod"/>
            </a:pPr>
            <a:endParaRPr lang="en-US" dirty="0"/>
          </a:p>
          <a:p>
            <a:pPr marL="342900" indent="-342900" algn="just">
              <a:buFont typeface="+mj-lt"/>
              <a:buAutoNum type="arabicPeriod"/>
            </a:pPr>
            <a:r>
              <a:rPr lang="en-US" dirty="0"/>
              <a:t>If A represents an electric field intensity, E, the circulation will be an electromotive force around the closed path</a:t>
            </a:r>
          </a:p>
          <a:p>
            <a:pPr marL="342900" indent="-342900" algn="just">
              <a:buFont typeface="+mj-lt"/>
              <a:buAutoNum type="arabicPeriod"/>
            </a:pPr>
            <a:endParaRPr lang="en-US" dirty="0"/>
          </a:p>
          <a:p>
            <a:pPr marL="342900" indent="-342900" algn="just">
              <a:buFont typeface="+mj-lt"/>
              <a:buAutoNum type="arabicPeriod"/>
            </a:pPr>
            <a:r>
              <a:rPr lang="en-US" dirty="0"/>
              <a:t>Water whirling down a sink drain is an example of a vortex sink causing circulation of fluid velocity</a:t>
            </a:r>
          </a:p>
        </p:txBody>
      </p:sp>
      <p:sp>
        <p:nvSpPr>
          <p:cNvPr id="5530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5305" name="Rectangle 9"/>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5307"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5308" name="Rectangle 12"/>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8" name="Rectangle 17"/>
          <p:cNvSpPr/>
          <p:nvPr/>
        </p:nvSpPr>
        <p:spPr>
          <a:xfrm>
            <a:off x="4191000" y="5257800"/>
            <a:ext cx="4648200"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28600"/>
            <a:ext cx="4648200" cy="685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10000" y="0"/>
            <a:ext cx="7620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p:cNvSpPr txBox="1"/>
          <p:nvPr/>
        </p:nvSpPr>
        <p:spPr>
          <a:xfrm>
            <a:off x="4267200" y="6248400"/>
            <a:ext cx="4419600" cy="369332"/>
          </a:xfrm>
          <a:prstGeom prst="rect">
            <a:avLst/>
          </a:prstGeom>
          <a:noFill/>
        </p:spPr>
        <p:txBody>
          <a:bodyPr wrap="square" rtlCol="0">
            <a:spAutoFit/>
          </a:bodyPr>
          <a:lstStyle/>
          <a:p>
            <a:r>
              <a:rPr lang="en-US" b="1" dirty="0">
                <a:solidFill>
                  <a:srgbClr val="C00000"/>
                </a:solidFill>
              </a:rPr>
              <a:t>Mathematical definition of curl of a vector A</a:t>
            </a:r>
          </a:p>
        </p:txBody>
      </p:sp>
      <p:sp>
        <p:nvSpPr>
          <p:cNvPr id="5531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5309" name="Picture 13"/>
          <p:cNvPicPr>
            <a:picLocks noChangeAspect="1" noChangeArrowheads="1"/>
          </p:cNvPicPr>
          <p:nvPr/>
        </p:nvPicPr>
        <p:blipFill>
          <a:blip r:embed="rId3" cstate="print">
            <a:clrChange>
              <a:clrFrom>
                <a:srgbClr val="FFFFFF"/>
              </a:clrFrom>
              <a:clrTo>
                <a:srgbClr val="FFFFFF">
                  <a:alpha val="0"/>
                </a:srgbClr>
              </a:clrTo>
            </a:clrChange>
          </a:blip>
          <a:srcRect r="15484"/>
          <a:stretch>
            <a:fillRect/>
          </a:stretch>
        </p:blipFill>
        <p:spPr bwMode="auto">
          <a:xfrm>
            <a:off x="4419600" y="5486400"/>
            <a:ext cx="4159135" cy="731520"/>
          </a:xfrm>
          <a:prstGeom prst="rect">
            <a:avLst/>
          </a:prstGeom>
          <a:noFill/>
        </p:spPr>
      </p:pic>
      <p:sp>
        <p:nvSpPr>
          <p:cNvPr id="55311" name="Rectangle 15"/>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4572000" cy="6858000"/>
          </a:xfrm>
        </p:spPr>
        <p:txBody>
          <a:bodyPr>
            <a:normAutofit fontScale="62500" lnSpcReduction="20000"/>
          </a:bodyPr>
          <a:lstStyle/>
          <a:p>
            <a:pPr algn="just"/>
            <a:r>
              <a:rPr lang="en-US" dirty="0"/>
              <a:t>In other words</a:t>
            </a:r>
            <a:r>
              <a:rPr lang="en-US" i="1" dirty="0"/>
              <a:t>, </a:t>
            </a:r>
            <a:r>
              <a:rPr lang="en-US" i="1" dirty="0">
                <a:solidFill>
                  <a:srgbClr val="FF0000"/>
                </a:solidFill>
              </a:rPr>
              <a:t>the curl of a vector A, is a vector whose magnitude is the maximum net circulation of A per unit area as the area tends to zero, and whose direction is the normal direction of the area when the area is oriented to make the net circulation maximum</a:t>
            </a:r>
          </a:p>
          <a:p>
            <a:pPr algn="just"/>
            <a:endParaRPr lang="en-US" i="1" dirty="0"/>
          </a:p>
          <a:p>
            <a:pPr algn="just"/>
            <a:r>
              <a:rPr lang="en-US" dirty="0"/>
              <a:t> Curl A is a vector point function</a:t>
            </a:r>
          </a:p>
          <a:p>
            <a:pPr algn="just"/>
            <a:endParaRPr lang="en-US" dirty="0"/>
          </a:p>
          <a:p>
            <a:pPr algn="just"/>
            <a:r>
              <a:rPr lang="en-US" dirty="0"/>
              <a:t>Normal to an area can point in two opposite directions</a:t>
            </a:r>
          </a:p>
          <a:p>
            <a:pPr algn="just"/>
            <a:endParaRPr lang="en-US" dirty="0"/>
          </a:p>
          <a:p>
            <a:pPr algn="just"/>
            <a:r>
              <a:rPr lang="en-US" dirty="0"/>
              <a:t>Using the right-hand rule such that the fingers follow the direction of</a:t>
            </a:r>
            <a:r>
              <a:rPr lang="en-US" b="1" dirty="0"/>
              <a:t> </a:t>
            </a:r>
            <a:r>
              <a:rPr lang="en-US" b="1" dirty="0" err="1"/>
              <a:t>d</a:t>
            </a:r>
            <a:r>
              <a:rPr lang="en-US" b="1" i="1" dirty="0" err="1"/>
              <a:t>Ɩ</a:t>
            </a:r>
            <a:r>
              <a:rPr lang="en-US" dirty="0"/>
              <a:t> and thumb points to the</a:t>
            </a:r>
            <a:r>
              <a:rPr lang="en-US" b="1" dirty="0"/>
              <a:t> a</a:t>
            </a:r>
            <a:r>
              <a:rPr lang="en-US" sz="2400" b="1" i="1" dirty="0"/>
              <a:t>n</a:t>
            </a:r>
            <a:r>
              <a:rPr lang="en-US" dirty="0"/>
              <a:t> direction. This is illustrated above</a:t>
            </a:r>
          </a:p>
          <a:p>
            <a:pPr algn="just"/>
            <a:endParaRPr lang="en-US" dirty="0"/>
          </a:p>
          <a:p>
            <a:pPr algn="just"/>
            <a:r>
              <a:rPr lang="en-US" dirty="0"/>
              <a:t>The component of curl A in any other direction aside the normal is given by curl of A dot the unit vector in that direction. This is illustrated above</a:t>
            </a:r>
          </a:p>
        </p:txBody>
      </p:sp>
      <p:pic>
        <p:nvPicPr>
          <p:cNvPr id="54273" name="Picture 1"/>
          <p:cNvPicPr>
            <a:picLocks noChangeAspect="1" noChangeArrowheads="1"/>
          </p:cNvPicPr>
          <p:nvPr/>
        </p:nvPicPr>
        <p:blipFill>
          <a:blip r:embed="rId2" cstate="print"/>
          <a:srcRect l="15217" t="16239" r="6870"/>
          <a:stretch>
            <a:fillRect/>
          </a:stretch>
        </p:blipFill>
        <p:spPr bwMode="auto">
          <a:xfrm>
            <a:off x="5867400" y="0"/>
            <a:ext cx="2333175" cy="2377440"/>
          </a:xfrm>
          <a:prstGeom prst="rect">
            <a:avLst/>
          </a:prstGeom>
          <a:noFill/>
          <a:ln w="9525">
            <a:noFill/>
            <a:miter lim="800000"/>
            <a:headEnd/>
            <a:tailEnd/>
          </a:ln>
        </p:spPr>
      </p:pic>
      <p:pic>
        <p:nvPicPr>
          <p:cNvPr id="54274" name="Picture 2"/>
          <p:cNvPicPr>
            <a:picLocks noChangeAspect="1" noChangeArrowheads="1"/>
          </p:cNvPicPr>
          <p:nvPr/>
        </p:nvPicPr>
        <p:blipFill>
          <a:blip r:embed="rId3" cstate="print"/>
          <a:srcRect t="18000" b="24000"/>
          <a:stretch>
            <a:fillRect/>
          </a:stretch>
        </p:blipFill>
        <p:spPr bwMode="auto">
          <a:xfrm>
            <a:off x="5791200" y="3124200"/>
            <a:ext cx="2270237" cy="2194560"/>
          </a:xfrm>
          <a:prstGeom prst="rect">
            <a:avLst/>
          </a:prstGeom>
          <a:noFill/>
          <a:ln w="9525">
            <a:noFill/>
            <a:miter lim="800000"/>
            <a:headEnd/>
            <a:tailEnd/>
          </a:ln>
          <a:effectLst/>
        </p:spPr>
      </p:pic>
      <p:sp>
        <p:nvSpPr>
          <p:cNvPr id="6" name="TextBox 5"/>
          <p:cNvSpPr txBox="1"/>
          <p:nvPr/>
        </p:nvSpPr>
        <p:spPr>
          <a:xfrm>
            <a:off x="5029200" y="2362200"/>
            <a:ext cx="4114800" cy="646331"/>
          </a:xfrm>
          <a:prstGeom prst="rect">
            <a:avLst/>
          </a:prstGeom>
          <a:noFill/>
        </p:spPr>
        <p:txBody>
          <a:bodyPr wrap="square" rtlCol="0">
            <a:spAutoFit/>
          </a:bodyPr>
          <a:lstStyle/>
          <a:p>
            <a:r>
              <a:rPr lang="en-US" dirty="0"/>
              <a:t>Relation between </a:t>
            </a:r>
            <a:r>
              <a:rPr lang="en-US" b="1" dirty="0"/>
              <a:t>a</a:t>
            </a:r>
            <a:r>
              <a:rPr lang="en-US" sz="1400" b="1" i="1" dirty="0"/>
              <a:t>n </a:t>
            </a:r>
            <a:r>
              <a:rPr lang="en-US" dirty="0"/>
              <a:t>and </a:t>
            </a:r>
            <a:r>
              <a:rPr lang="en-US" b="1" dirty="0" err="1"/>
              <a:t>d</a:t>
            </a:r>
            <a:r>
              <a:rPr lang="en-US" b="1" i="1" dirty="0" err="1"/>
              <a:t>Ɩ</a:t>
            </a:r>
            <a:r>
              <a:rPr lang="en-US" dirty="0"/>
              <a:t> in defining curl</a:t>
            </a:r>
          </a:p>
        </p:txBody>
      </p:sp>
      <p:sp>
        <p:nvSpPr>
          <p:cNvPr id="542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27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724400" y="5562600"/>
            <a:ext cx="4226560" cy="731520"/>
          </a:xfrm>
          <a:prstGeom prst="rect">
            <a:avLst/>
          </a:prstGeom>
          <a:noFill/>
        </p:spPr>
      </p:pic>
      <p:sp>
        <p:nvSpPr>
          <p:cNvPr id="54277" name="Rectangle 5"/>
          <p:cNvSpPr>
            <a:spLocks noChangeArrowheads="1"/>
          </p:cNvSpPr>
          <p:nvPr/>
        </p:nvSpPr>
        <p:spPr bwMode="auto">
          <a:xfrm>
            <a:off x="0" y="885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041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19400" y="609600"/>
            <a:ext cx="2457908" cy="1280160"/>
          </a:xfrm>
          <a:prstGeom prst="rect">
            <a:avLst/>
          </a:prstGeom>
          <a:noFill/>
        </p:spPr>
      </p:pic>
      <p:sp>
        <p:nvSpPr>
          <p:cNvPr id="60419" name="Rectangle 3"/>
          <p:cNvSpPr>
            <a:spLocks noChangeArrowheads="1"/>
          </p:cNvSpPr>
          <p:nvPr/>
        </p:nvSpPr>
        <p:spPr bwMode="auto">
          <a:xfrm>
            <a:off x="0" y="1171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0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042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0" y="0"/>
            <a:ext cx="3072384" cy="365760"/>
          </a:xfrm>
          <a:prstGeom prst="rect">
            <a:avLst/>
          </a:prstGeom>
          <a:noFill/>
        </p:spPr>
      </p:pic>
      <p:pic>
        <p:nvPicPr>
          <p:cNvPr id="60424"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19400" y="2057400"/>
            <a:ext cx="2902899" cy="1280160"/>
          </a:xfrm>
          <a:prstGeom prst="rect">
            <a:avLst/>
          </a:prstGeom>
          <a:noFill/>
        </p:spPr>
      </p:pic>
      <p:sp>
        <p:nvSpPr>
          <p:cNvPr id="60426" name="Rectangle 10"/>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0427" name="Rectangle 11"/>
          <p:cNvSpPr>
            <a:spLocks noChangeArrowheads="1"/>
          </p:cNvSpPr>
          <p:nvPr/>
        </p:nvSpPr>
        <p:spPr bwMode="auto">
          <a:xfrm>
            <a:off x="0" y="1838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 name="Rectangle 14"/>
          <p:cNvSpPr/>
          <p:nvPr/>
        </p:nvSpPr>
        <p:spPr>
          <a:xfrm>
            <a:off x="5410200" y="914400"/>
            <a:ext cx="1371600" cy="400110"/>
          </a:xfrm>
          <a:prstGeom prst="rect">
            <a:avLst/>
          </a:prstGeom>
        </p:spPr>
        <p:txBody>
          <a:bodyPr wrap="square">
            <a:spAutoFit/>
          </a:bodyPr>
          <a:lstStyle/>
          <a:p>
            <a:r>
              <a:rPr lang="en-US" sz="2000" b="1" dirty="0"/>
              <a:t>(Cartesian)</a:t>
            </a:r>
          </a:p>
        </p:txBody>
      </p:sp>
      <p:sp>
        <p:nvSpPr>
          <p:cNvPr id="16" name="Rectangle 15"/>
          <p:cNvSpPr/>
          <p:nvPr/>
        </p:nvSpPr>
        <p:spPr>
          <a:xfrm>
            <a:off x="5867400" y="2438400"/>
            <a:ext cx="1452770" cy="400110"/>
          </a:xfrm>
          <a:prstGeom prst="rect">
            <a:avLst/>
          </a:prstGeom>
        </p:spPr>
        <p:txBody>
          <a:bodyPr wrap="none">
            <a:spAutoFit/>
          </a:bodyPr>
          <a:lstStyle/>
          <a:p>
            <a:r>
              <a:rPr lang="en-US" sz="2000" b="1" dirty="0"/>
              <a:t>(Cylindrical)</a:t>
            </a:r>
          </a:p>
        </p:txBody>
      </p:sp>
      <p:sp>
        <p:nvSpPr>
          <p:cNvPr id="17" name="Rectangle 16"/>
          <p:cNvSpPr/>
          <p:nvPr/>
        </p:nvSpPr>
        <p:spPr>
          <a:xfrm>
            <a:off x="6477000" y="4038600"/>
            <a:ext cx="1321324" cy="400110"/>
          </a:xfrm>
          <a:prstGeom prst="rect">
            <a:avLst/>
          </a:prstGeom>
        </p:spPr>
        <p:txBody>
          <a:bodyPr wrap="none">
            <a:spAutoFit/>
          </a:bodyPr>
          <a:lstStyle/>
          <a:p>
            <a:r>
              <a:rPr lang="en-US" sz="2000" b="1" dirty="0"/>
              <a:t>(Spherical)</a:t>
            </a:r>
          </a:p>
        </p:txBody>
      </p:sp>
      <p:sp>
        <p:nvSpPr>
          <p:cNvPr id="60429"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0428"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90800" y="5257800"/>
            <a:ext cx="3921231" cy="1188720"/>
          </a:xfrm>
          <a:prstGeom prst="rect">
            <a:avLst/>
          </a:prstGeom>
          <a:noFill/>
        </p:spPr>
      </p:pic>
      <p:sp>
        <p:nvSpPr>
          <p:cNvPr id="60430" name="Rectangle 14"/>
          <p:cNvSpPr>
            <a:spLocks noChangeArrowheads="1"/>
          </p:cNvSpPr>
          <p:nvPr/>
        </p:nvSpPr>
        <p:spPr bwMode="auto">
          <a:xfrm>
            <a:off x="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1" name="Rectangle 20"/>
          <p:cNvSpPr/>
          <p:nvPr/>
        </p:nvSpPr>
        <p:spPr>
          <a:xfrm>
            <a:off x="6705600" y="5638800"/>
            <a:ext cx="1180901" cy="400110"/>
          </a:xfrm>
          <a:prstGeom prst="rect">
            <a:avLst/>
          </a:prstGeom>
        </p:spPr>
        <p:txBody>
          <a:bodyPr wrap="none">
            <a:spAutoFit/>
          </a:bodyPr>
          <a:lstStyle/>
          <a:p>
            <a:r>
              <a:rPr lang="en-US" sz="2000" b="1" dirty="0"/>
              <a:t>(General)</a:t>
            </a:r>
          </a:p>
        </p:txBody>
      </p:sp>
      <p:sp>
        <p:nvSpPr>
          <p:cNvPr id="60432"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0431" name="Picture 1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057400" y="3657600"/>
            <a:ext cx="4203768" cy="1280160"/>
          </a:xfrm>
          <a:prstGeom prst="rect">
            <a:avLst/>
          </a:prstGeom>
          <a:noFill/>
        </p:spPr>
      </p:pic>
      <p:sp>
        <p:nvSpPr>
          <p:cNvPr id="60433" name="Rectangle 17"/>
          <p:cNvSpPr>
            <a:spLocks noChangeArrowheads="1"/>
          </p:cNvSpPr>
          <p:nvPr/>
        </p:nvSpPr>
        <p:spPr bwMode="auto">
          <a:xfrm>
            <a:off x="0" y="1162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381000" y="1143000"/>
            <a:ext cx="8402887" cy="475488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fontScale="90000"/>
          </a:bodyPr>
          <a:lstStyle/>
          <a:p>
            <a:r>
              <a:rPr lang="en-US" sz="5300" b="1" dirty="0">
                <a:solidFill>
                  <a:srgbClr val="FF0000"/>
                </a:solidFill>
              </a:rPr>
              <a:t>1. The Electromagnetic Model</a:t>
            </a:r>
            <a:r>
              <a:rPr lang="en-US" sz="5300" b="1" i="1" dirty="0"/>
              <a:t> </a:t>
            </a:r>
            <a:br>
              <a:rPr lang="en-US" i="1" dirty="0"/>
            </a:br>
            <a:r>
              <a:rPr lang="en-US" sz="4000" b="1" dirty="0"/>
              <a:t>Overview of </a:t>
            </a:r>
            <a:r>
              <a:rPr lang="en-US" sz="4000" b="1" dirty="0" err="1"/>
              <a:t>electromagnetics</a:t>
            </a:r>
            <a:endParaRPr lang="en-US" sz="4000" b="1" dirty="0"/>
          </a:p>
        </p:txBody>
      </p:sp>
      <p:sp>
        <p:nvSpPr>
          <p:cNvPr id="3" name="Content Placeholder 2"/>
          <p:cNvSpPr>
            <a:spLocks noGrp="1"/>
          </p:cNvSpPr>
          <p:nvPr>
            <p:ph idx="1"/>
          </p:nvPr>
        </p:nvSpPr>
        <p:spPr>
          <a:xfrm>
            <a:off x="457200" y="1371600"/>
            <a:ext cx="8229600" cy="5486400"/>
          </a:xfrm>
        </p:spPr>
        <p:txBody>
          <a:bodyPr>
            <a:normAutofit fontScale="85000" lnSpcReduction="10000"/>
          </a:bodyPr>
          <a:lstStyle/>
          <a:p>
            <a:r>
              <a:rPr lang="en-US" dirty="0" err="1"/>
              <a:t>Electromagnetics</a:t>
            </a:r>
            <a:r>
              <a:rPr lang="en-US" dirty="0"/>
              <a:t> is the study of the electric and magnetic phenomena caused by </a:t>
            </a:r>
            <a:r>
              <a:rPr lang="en-US" i="1" u="sng" dirty="0"/>
              <a:t>electric </a:t>
            </a:r>
            <a:r>
              <a:rPr lang="en-US" dirty="0"/>
              <a:t>charges at rest or in motion</a:t>
            </a:r>
          </a:p>
          <a:p>
            <a:endParaRPr lang="en-US" dirty="0"/>
          </a:p>
          <a:p>
            <a:r>
              <a:rPr lang="en-US" dirty="0"/>
              <a:t>Existence of electric charges was discovered by Greek astronomer and philosopher Thales of Miletus</a:t>
            </a:r>
          </a:p>
          <a:p>
            <a:endParaRPr lang="en-US" dirty="0"/>
          </a:p>
          <a:p>
            <a:r>
              <a:rPr lang="en-US" dirty="0"/>
              <a:t>He noticed that an amber rod, after being  rubbed with silk or wool attracted small bits of paper</a:t>
            </a:r>
          </a:p>
          <a:p>
            <a:endParaRPr lang="en-US" dirty="0"/>
          </a:p>
          <a:p>
            <a:r>
              <a:rPr lang="en-US" dirty="0"/>
              <a:t>The word electron was derived from the Greek word for amber which is </a:t>
            </a:r>
            <a:r>
              <a:rPr lang="en-US" dirty="0" err="1"/>
              <a:t>elektron</a:t>
            </a:r>
            <a:r>
              <a:rPr lang="en-US" dirty="0"/>
              <a:t>, from which electronics, electricity…etc stems from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971800" cy="487362"/>
          </a:xfrm>
        </p:spPr>
        <p:txBody>
          <a:bodyPr>
            <a:normAutofit fontScale="90000"/>
          </a:bodyPr>
          <a:lstStyle/>
          <a:p>
            <a:r>
              <a:rPr lang="en-US" sz="3200" b="1" dirty="0"/>
              <a:t>Stokes’ Theorem</a:t>
            </a:r>
          </a:p>
        </p:txBody>
      </p:sp>
      <p:pic>
        <p:nvPicPr>
          <p:cNvPr id="62465" name="Picture 1"/>
          <p:cNvPicPr>
            <a:picLocks noChangeAspect="1" noChangeArrowheads="1"/>
          </p:cNvPicPr>
          <p:nvPr/>
        </p:nvPicPr>
        <p:blipFill>
          <a:blip r:embed="rId2" cstate="print"/>
          <a:srcRect/>
          <a:stretch>
            <a:fillRect/>
          </a:stretch>
        </p:blipFill>
        <p:spPr bwMode="auto">
          <a:xfrm>
            <a:off x="0" y="457200"/>
            <a:ext cx="2922040" cy="2194560"/>
          </a:xfrm>
          <a:prstGeom prst="rect">
            <a:avLst/>
          </a:prstGeom>
          <a:noFill/>
          <a:ln w="9525">
            <a:noFill/>
            <a:miter lim="800000"/>
            <a:headEnd/>
            <a:tailEnd/>
          </a:ln>
        </p:spPr>
      </p:pic>
      <p:sp>
        <p:nvSpPr>
          <p:cNvPr id="5" name="TextBox 4"/>
          <p:cNvSpPr txBox="1"/>
          <p:nvPr/>
        </p:nvSpPr>
        <p:spPr>
          <a:xfrm>
            <a:off x="0" y="2590800"/>
            <a:ext cx="3276600" cy="646331"/>
          </a:xfrm>
          <a:prstGeom prst="rect">
            <a:avLst/>
          </a:prstGeom>
          <a:noFill/>
        </p:spPr>
        <p:txBody>
          <a:bodyPr wrap="square" rtlCol="0">
            <a:spAutoFit/>
          </a:bodyPr>
          <a:lstStyle/>
          <a:p>
            <a:pPr algn="ctr"/>
            <a:r>
              <a:rPr lang="en-US" b="1" dirty="0"/>
              <a:t>Subdivided area: for proving Stokes’ theorem</a:t>
            </a:r>
          </a:p>
        </p:txBody>
      </p:sp>
      <p:sp>
        <p:nvSpPr>
          <p:cNvPr id="6" name="TextBox 5"/>
          <p:cNvSpPr txBox="1"/>
          <p:nvPr/>
        </p:nvSpPr>
        <p:spPr>
          <a:xfrm>
            <a:off x="0" y="3505200"/>
            <a:ext cx="4191000" cy="923330"/>
          </a:xfrm>
          <a:prstGeom prst="rect">
            <a:avLst/>
          </a:prstGeom>
          <a:noFill/>
        </p:spPr>
        <p:txBody>
          <a:bodyPr wrap="square" rtlCol="0">
            <a:spAutoFit/>
          </a:bodyPr>
          <a:lstStyle/>
          <a:p>
            <a:r>
              <a:rPr lang="en-US" dirty="0"/>
              <a:t>For a small differential area ∆</a:t>
            </a:r>
            <a:r>
              <a:rPr lang="en-US" dirty="0" err="1"/>
              <a:t>s</a:t>
            </a:r>
            <a:r>
              <a:rPr lang="en-US" sz="1200" i="1" dirty="0" err="1"/>
              <a:t>j</a:t>
            </a:r>
            <a:r>
              <a:rPr lang="en-US" sz="1200" i="1" dirty="0"/>
              <a:t>  </a:t>
            </a:r>
            <a:r>
              <a:rPr lang="en-US" dirty="0">
                <a:solidFill>
                  <a:prstClr val="black"/>
                </a:solidFill>
              </a:rPr>
              <a:t>bounded by a contour </a:t>
            </a:r>
            <a:r>
              <a:rPr lang="en-US" dirty="0" err="1">
                <a:solidFill>
                  <a:prstClr val="black"/>
                </a:solidFill>
              </a:rPr>
              <a:t>cj</a:t>
            </a:r>
            <a:r>
              <a:rPr lang="en-US" dirty="0">
                <a:solidFill>
                  <a:prstClr val="black"/>
                </a:solidFill>
              </a:rPr>
              <a:t>, the definition of curl (shown below) </a:t>
            </a:r>
            <a:r>
              <a:rPr lang="en-US" sz="1200" i="1" dirty="0"/>
              <a:t> </a:t>
            </a:r>
            <a:endParaRPr lang="en-US" i="1" dirty="0"/>
          </a:p>
        </p:txBody>
      </p:sp>
      <p:sp>
        <p:nvSpPr>
          <p:cNvPr id="6246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2468" name="Rectangle 4"/>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1" name="Picture 13"/>
          <p:cNvPicPr>
            <a:picLocks noChangeAspect="1" noChangeArrowheads="1"/>
          </p:cNvPicPr>
          <p:nvPr/>
        </p:nvPicPr>
        <p:blipFill>
          <a:blip r:embed="rId3" cstate="print">
            <a:clrChange>
              <a:clrFrom>
                <a:srgbClr val="FFFFFF"/>
              </a:clrFrom>
              <a:clrTo>
                <a:srgbClr val="FFFFFF">
                  <a:alpha val="0"/>
                </a:srgbClr>
              </a:clrTo>
            </a:clrChange>
          </a:blip>
          <a:srcRect r="15484"/>
          <a:stretch>
            <a:fillRect/>
          </a:stretch>
        </p:blipFill>
        <p:spPr bwMode="auto">
          <a:xfrm>
            <a:off x="0" y="4419600"/>
            <a:ext cx="4159135" cy="731520"/>
          </a:xfrm>
          <a:prstGeom prst="rect">
            <a:avLst/>
          </a:prstGeom>
          <a:noFill/>
        </p:spPr>
      </p:pic>
      <p:sp>
        <p:nvSpPr>
          <p:cNvPr id="12" name="TextBox 11"/>
          <p:cNvSpPr txBox="1"/>
          <p:nvPr/>
        </p:nvSpPr>
        <p:spPr>
          <a:xfrm>
            <a:off x="0" y="5334000"/>
            <a:ext cx="1143000" cy="381000"/>
          </a:xfrm>
          <a:prstGeom prst="rect">
            <a:avLst/>
          </a:prstGeom>
          <a:noFill/>
        </p:spPr>
        <p:txBody>
          <a:bodyPr wrap="square" rtlCol="0">
            <a:spAutoFit/>
          </a:bodyPr>
          <a:lstStyle/>
          <a:p>
            <a:r>
              <a:rPr lang="en-US" dirty="0"/>
              <a:t>becomes</a:t>
            </a:r>
          </a:p>
        </p:txBody>
      </p:sp>
      <p:sp>
        <p:nvSpPr>
          <p:cNvPr id="6247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246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66800" y="5257800"/>
            <a:ext cx="2841018" cy="731520"/>
          </a:xfrm>
          <a:prstGeom prst="rect">
            <a:avLst/>
          </a:prstGeom>
          <a:noFill/>
        </p:spPr>
      </p:pic>
      <p:sp>
        <p:nvSpPr>
          <p:cNvPr id="62471" name="Rectangle 7"/>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TextBox 15"/>
          <p:cNvSpPr txBox="1"/>
          <p:nvPr/>
        </p:nvSpPr>
        <p:spPr>
          <a:xfrm>
            <a:off x="0" y="5934670"/>
            <a:ext cx="4419600" cy="923330"/>
          </a:xfrm>
          <a:prstGeom prst="rect">
            <a:avLst/>
          </a:prstGeom>
          <a:noFill/>
        </p:spPr>
        <p:txBody>
          <a:bodyPr wrap="square" rtlCol="0">
            <a:spAutoFit/>
          </a:bodyPr>
          <a:lstStyle/>
          <a:p>
            <a:r>
              <a:rPr lang="en-US" dirty="0"/>
              <a:t>This is achieved by taken the dot product of both sides of the curl equation with </a:t>
            </a:r>
            <a:r>
              <a:rPr lang="en-US" b="1" dirty="0"/>
              <a:t>a</a:t>
            </a:r>
            <a:r>
              <a:rPr lang="en-US" sz="1400" i="1" dirty="0"/>
              <a:t>n </a:t>
            </a:r>
            <a:r>
              <a:rPr lang="en-US" dirty="0"/>
              <a:t>∆</a:t>
            </a:r>
            <a:r>
              <a:rPr lang="en-US" dirty="0" err="1"/>
              <a:t>s</a:t>
            </a:r>
            <a:r>
              <a:rPr lang="en-US" sz="1200" i="1" dirty="0" err="1"/>
              <a:t>j</a:t>
            </a:r>
            <a:r>
              <a:rPr lang="en-US" sz="1200" i="1" dirty="0"/>
              <a:t>   </a:t>
            </a:r>
            <a:r>
              <a:rPr lang="en-US" dirty="0"/>
              <a:t>or ∆</a:t>
            </a:r>
            <a:r>
              <a:rPr lang="en-US" b="1" dirty="0" err="1"/>
              <a:t>s</a:t>
            </a:r>
            <a:r>
              <a:rPr lang="en-US" sz="1400" b="1" i="1" dirty="0" err="1"/>
              <a:t>j</a:t>
            </a:r>
            <a:r>
              <a:rPr lang="en-US" sz="1400" b="1" i="1" dirty="0"/>
              <a:t> . </a:t>
            </a:r>
            <a:endParaRPr lang="en-US" b="1" i="1" dirty="0"/>
          </a:p>
        </p:txBody>
      </p:sp>
      <p:sp>
        <p:nvSpPr>
          <p:cNvPr id="17" name="TextBox 16"/>
          <p:cNvSpPr txBox="1"/>
          <p:nvPr/>
        </p:nvSpPr>
        <p:spPr>
          <a:xfrm>
            <a:off x="4343400" y="0"/>
            <a:ext cx="4800600" cy="1200329"/>
          </a:xfrm>
          <a:prstGeom prst="rect">
            <a:avLst/>
          </a:prstGeom>
          <a:noFill/>
        </p:spPr>
        <p:txBody>
          <a:bodyPr wrap="square" rtlCol="0">
            <a:spAutoFit/>
          </a:bodyPr>
          <a:lstStyle/>
          <a:p>
            <a:r>
              <a:rPr lang="en-US" dirty="0"/>
              <a:t>For a given surface S, it can be subdivided into N small differential areas as seen in the figure. By adding the contributions of all the differential areas, we have</a:t>
            </a:r>
          </a:p>
        </p:txBody>
      </p:sp>
      <p:sp>
        <p:nvSpPr>
          <p:cNvPr id="624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2472"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29200" y="3810000"/>
            <a:ext cx="3835830" cy="822960"/>
          </a:xfrm>
          <a:prstGeom prst="rect">
            <a:avLst/>
          </a:prstGeom>
          <a:noFill/>
        </p:spPr>
      </p:pic>
      <p:sp>
        <p:nvSpPr>
          <p:cNvPr id="62474" name="Rectangle 10"/>
          <p:cNvSpPr>
            <a:spLocks noChangeArrowheads="1"/>
          </p:cNvSpPr>
          <p:nvPr/>
        </p:nvSpPr>
        <p:spPr bwMode="auto">
          <a:xfrm>
            <a:off x="0" y="1019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1" name="TextBox 20"/>
          <p:cNvSpPr txBox="1"/>
          <p:nvPr/>
        </p:nvSpPr>
        <p:spPr>
          <a:xfrm>
            <a:off x="4419600" y="2057400"/>
            <a:ext cx="4724400" cy="1754326"/>
          </a:xfrm>
          <a:prstGeom prst="rect">
            <a:avLst/>
          </a:prstGeom>
          <a:noFill/>
        </p:spPr>
        <p:txBody>
          <a:bodyPr wrap="square" rtlCol="0">
            <a:spAutoFit/>
          </a:bodyPr>
          <a:lstStyle/>
          <a:p>
            <a:r>
              <a:rPr lang="en-US" dirty="0"/>
              <a:t>Now, since the common part of the contours of two adjacent elements are in opposite direction, the net contribution of all the interior elements to the total line integral is zero, and the only contribution is from the external contour C bounding the entire area S, therefore </a:t>
            </a:r>
          </a:p>
        </p:txBody>
      </p:sp>
      <p:sp>
        <p:nvSpPr>
          <p:cNvPr id="6247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2475"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57800" y="4572000"/>
            <a:ext cx="3251200" cy="914400"/>
          </a:xfrm>
          <a:prstGeom prst="rect">
            <a:avLst/>
          </a:prstGeom>
          <a:noFill/>
        </p:spPr>
      </p:pic>
      <p:sp>
        <p:nvSpPr>
          <p:cNvPr id="62477" name="Rectangle 13"/>
          <p:cNvSpPr>
            <a:spLocks noChangeArrowheads="1"/>
          </p:cNvSpPr>
          <p:nvPr/>
        </p:nvSpPr>
        <p:spPr bwMode="auto">
          <a:xfrm>
            <a:off x="0" y="971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247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2478" name="Picture 1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572000" y="1219200"/>
            <a:ext cx="4351924" cy="822960"/>
          </a:xfrm>
          <a:prstGeom prst="rect">
            <a:avLst/>
          </a:prstGeom>
          <a:noFill/>
        </p:spPr>
      </p:pic>
      <p:sp>
        <p:nvSpPr>
          <p:cNvPr id="62480" name="Rectangle 16"/>
          <p:cNvSpPr>
            <a:spLocks noChangeArrowheads="1"/>
          </p:cNvSpPr>
          <p:nvPr/>
        </p:nvSpPr>
        <p:spPr bwMode="auto">
          <a:xfrm>
            <a:off x="0" y="1019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 name="TextBox 28"/>
          <p:cNvSpPr txBox="1"/>
          <p:nvPr/>
        </p:nvSpPr>
        <p:spPr>
          <a:xfrm>
            <a:off x="4648200" y="5638800"/>
            <a:ext cx="3886200" cy="369332"/>
          </a:xfrm>
          <a:prstGeom prst="rect">
            <a:avLst/>
          </a:prstGeom>
          <a:noFill/>
        </p:spPr>
        <p:txBody>
          <a:bodyPr wrap="square" rtlCol="0">
            <a:spAutoFit/>
          </a:bodyPr>
          <a:lstStyle/>
          <a:p>
            <a:r>
              <a:rPr lang="en-US" dirty="0"/>
              <a:t>Combining the two equations gives us</a:t>
            </a:r>
          </a:p>
        </p:txBody>
      </p:sp>
      <p:sp>
        <p:nvSpPr>
          <p:cNvPr id="62482"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2481"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638800" y="6096000"/>
            <a:ext cx="2166425" cy="548640"/>
          </a:xfrm>
          <a:prstGeom prst="rect">
            <a:avLst/>
          </a:prstGeom>
          <a:noFill/>
        </p:spPr>
      </p:pic>
      <p:sp>
        <p:nvSpPr>
          <p:cNvPr id="62483" name="Rectangle 19"/>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3" name="Rectangle 32"/>
          <p:cNvSpPr/>
          <p:nvPr/>
        </p:nvSpPr>
        <p:spPr>
          <a:xfrm>
            <a:off x="5486400" y="6019800"/>
            <a:ext cx="2362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0"/>
            <a:ext cx="4114800" cy="457200"/>
          </a:xfrm>
        </p:spPr>
        <p:txBody>
          <a:bodyPr>
            <a:normAutofit fontScale="90000"/>
          </a:bodyPr>
          <a:lstStyle/>
          <a:p>
            <a:r>
              <a:rPr lang="en-US" b="1" dirty="0"/>
              <a:t>Two null identities</a:t>
            </a:r>
          </a:p>
        </p:txBody>
      </p:sp>
      <p:sp>
        <p:nvSpPr>
          <p:cNvPr id="3" name="Content Placeholder 2"/>
          <p:cNvSpPr>
            <a:spLocks noGrp="1"/>
          </p:cNvSpPr>
          <p:nvPr>
            <p:ph idx="1"/>
          </p:nvPr>
        </p:nvSpPr>
        <p:spPr>
          <a:xfrm>
            <a:off x="0" y="685800"/>
            <a:ext cx="4419600" cy="6172200"/>
          </a:xfrm>
        </p:spPr>
        <p:txBody>
          <a:bodyPr>
            <a:normAutofit/>
          </a:bodyPr>
          <a:lstStyle/>
          <a:p>
            <a:pPr algn="just"/>
            <a:r>
              <a:rPr lang="en-US" sz="2400" dirty="0"/>
              <a:t>The curl of the gradient of any scalar field is identity is identically zero</a:t>
            </a:r>
          </a:p>
          <a:p>
            <a:pPr algn="just"/>
            <a:r>
              <a:rPr lang="en-US" sz="2400" dirty="0"/>
              <a:t>A converse statement can also be made as: If a vector field is curl-free ( or </a:t>
            </a:r>
            <a:r>
              <a:rPr lang="en-US" sz="2400" dirty="0" err="1"/>
              <a:t>irrotational</a:t>
            </a:r>
            <a:r>
              <a:rPr lang="en-US" sz="2400" dirty="0"/>
              <a:t>), then it can be expressed as the gradient of a scalar field</a:t>
            </a:r>
          </a:p>
        </p:txBody>
      </p:sp>
      <p:pic>
        <p:nvPicPr>
          <p:cNvPr id="266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3400" y="4267200"/>
            <a:ext cx="1554480" cy="365760"/>
          </a:xfrm>
          <a:prstGeom prst="rect">
            <a:avLst/>
          </a:prstGeom>
          <a:noFill/>
        </p:spPr>
      </p:pic>
      <p:pic>
        <p:nvPicPr>
          <p:cNvPr id="266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200" y="4953000"/>
            <a:ext cx="3200400" cy="640080"/>
          </a:xfrm>
          <a:prstGeom prst="rect">
            <a:avLst/>
          </a:prstGeom>
          <a:noFill/>
        </p:spPr>
      </p:pic>
      <p:pic>
        <p:nvPicPr>
          <p:cNvPr id="26625"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 y="5715000"/>
            <a:ext cx="2412608" cy="640080"/>
          </a:xfrm>
          <a:prstGeom prst="rect">
            <a:avLst/>
          </a:prstGeom>
          <a:noFill/>
        </p:spPr>
      </p:pic>
      <p:sp>
        <p:nvSpPr>
          <p:cNvPr id="266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29" name="Rectangle 5"/>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0" name="Rectangle 6"/>
          <p:cNvSpPr>
            <a:spLocks noChangeArrowheads="1"/>
          </p:cNvSpPr>
          <p:nvPr/>
        </p:nvSpPr>
        <p:spPr bwMode="auto">
          <a:xfrm>
            <a:off x="0" y="1019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1" name="Rectangle 7"/>
          <p:cNvSpPr>
            <a:spLocks noChangeArrowheads="1"/>
          </p:cNvSpPr>
          <p:nvPr/>
        </p:nvSpPr>
        <p:spPr bwMode="auto">
          <a:xfrm>
            <a:off x="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p:cNvSpPr/>
          <p:nvPr/>
        </p:nvSpPr>
        <p:spPr>
          <a:xfrm>
            <a:off x="457200" y="4114800"/>
            <a:ext cx="1752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4953000" y="838200"/>
            <a:ext cx="4191000" cy="60198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The divergence of the</a:t>
            </a:r>
            <a:r>
              <a:rPr kumimoji="0" lang="en-US" sz="2000" b="0" i="0" u="none" strike="noStrike" kern="1200" cap="none" spc="0" normalizeH="0" noProof="0" dirty="0">
                <a:ln>
                  <a:noFill/>
                </a:ln>
                <a:solidFill>
                  <a:schemeClr val="tx1"/>
                </a:solidFill>
                <a:effectLst/>
                <a:uLnTx/>
                <a:uFillTx/>
                <a:latin typeface="+mn-lt"/>
                <a:ea typeface="+mn-ea"/>
                <a:cs typeface="+mn-cs"/>
              </a:rPr>
              <a:t> curl of any vector field is identically zero</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dirty="0"/>
              <a:t>A converse statement can also be made as: If a vector field is </a:t>
            </a:r>
            <a:r>
              <a:rPr lang="en-US" sz="2000" dirty="0" err="1"/>
              <a:t>divergenceless</a:t>
            </a:r>
            <a:r>
              <a:rPr lang="en-US" sz="2000" dirty="0"/>
              <a:t>, then it is </a:t>
            </a:r>
            <a:r>
              <a:rPr lang="en-US" sz="2000" dirty="0" err="1"/>
              <a:t>solenoidal</a:t>
            </a:r>
            <a:r>
              <a:rPr lang="en-US" sz="2000" dirty="0"/>
              <a:t> and can be expressed as the curl of another vector field</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noProof="0" dirty="0">
              <a:ln>
                <a:noFill/>
              </a:ln>
              <a:solidFill>
                <a:schemeClr val="tx1"/>
              </a:solidFill>
              <a:effectLst/>
              <a:uLnTx/>
              <a:uFillTx/>
              <a:latin typeface="+mn-lt"/>
              <a:ea typeface="+mn-ea"/>
              <a:cs typeface="+mn-cs"/>
            </a:endParaRPr>
          </a:p>
        </p:txBody>
      </p:sp>
      <p:sp>
        <p:nvSpPr>
          <p:cNvPr id="13" name="Rectangle 12"/>
          <p:cNvSpPr/>
          <p:nvPr/>
        </p:nvSpPr>
        <p:spPr>
          <a:xfrm>
            <a:off x="4572000" y="533400"/>
            <a:ext cx="152400" cy="6324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p:cNvSpPr txBox="1"/>
          <p:nvPr/>
        </p:nvSpPr>
        <p:spPr>
          <a:xfrm>
            <a:off x="2286000" y="4191000"/>
            <a:ext cx="1371600" cy="369332"/>
          </a:xfrm>
          <a:prstGeom prst="rect">
            <a:avLst/>
          </a:prstGeom>
          <a:noFill/>
        </p:spPr>
        <p:txBody>
          <a:bodyPr wrap="square" rtlCol="0">
            <a:spAutoFit/>
          </a:bodyPr>
          <a:lstStyle/>
          <a:p>
            <a:r>
              <a:rPr lang="en-US" dirty="0">
                <a:latin typeface="Algerian" pitchFamily="82" charset="0"/>
              </a:rPr>
              <a:t>IDENTITY I</a:t>
            </a:r>
          </a:p>
        </p:txBody>
      </p:sp>
      <p:sp>
        <p:nvSpPr>
          <p:cNvPr id="2663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32"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486400" y="3886200"/>
            <a:ext cx="1737360" cy="365760"/>
          </a:xfrm>
          <a:prstGeom prst="rect">
            <a:avLst/>
          </a:prstGeom>
          <a:noFill/>
        </p:spPr>
      </p:pic>
      <p:sp>
        <p:nvSpPr>
          <p:cNvPr id="26634" name="Rectangle 10"/>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8" name="Rectangle 17"/>
          <p:cNvSpPr/>
          <p:nvPr/>
        </p:nvSpPr>
        <p:spPr>
          <a:xfrm>
            <a:off x="5410200" y="3733800"/>
            <a:ext cx="1905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391400" y="3810000"/>
            <a:ext cx="1371600" cy="369332"/>
          </a:xfrm>
          <a:prstGeom prst="rect">
            <a:avLst/>
          </a:prstGeom>
          <a:noFill/>
        </p:spPr>
        <p:txBody>
          <a:bodyPr wrap="square" rtlCol="0">
            <a:spAutoFit/>
          </a:bodyPr>
          <a:lstStyle/>
          <a:p>
            <a:r>
              <a:rPr lang="en-US" dirty="0">
                <a:latin typeface="Algerian" pitchFamily="82" charset="0"/>
              </a:rPr>
              <a:t>IDENTITY II</a:t>
            </a:r>
          </a:p>
        </p:txBody>
      </p:sp>
      <p:sp>
        <p:nvSpPr>
          <p:cNvPr id="20" name="TextBox 19"/>
          <p:cNvSpPr txBox="1"/>
          <p:nvPr/>
        </p:nvSpPr>
        <p:spPr>
          <a:xfrm>
            <a:off x="533400" y="6488668"/>
            <a:ext cx="2743200" cy="369332"/>
          </a:xfrm>
          <a:prstGeom prst="rect">
            <a:avLst/>
          </a:prstGeom>
          <a:noFill/>
        </p:spPr>
        <p:txBody>
          <a:bodyPr wrap="square" rtlCol="0">
            <a:spAutoFit/>
          </a:bodyPr>
          <a:lstStyle/>
          <a:p>
            <a:r>
              <a:rPr lang="en-US" dirty="0"/>
              <a:t>USING STOKES’ THEOREM</a:t>
            </a:r>
          </a:p>
        </p:txBody>
      </p:sp>
      <p:sp>
        <p:nvSpPr>
          <p:cNvPr id="266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37" name="Rectangle 13"/>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4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41" name="Rectangle 17"/>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42" name="Rectangle 18"/>
          <p:cNvSpPr>
            <a:spLocks noChangeArrowheads="1"/>
          </p:cNvSpPr>
          <p:nvPr/>
        </p:nvSpPr>
        <p:spPr bwMode="auto">
          <a:xfrm>
            <a:off x="0" y="1200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6643" name="Picture 19"/>
          <p:cNvPicPr>
            <a:picLocks noChangeAspect="1" noChangeArrowheads="1"/>
          </p:cNvPicPr>
          <p:nvPr/>
        </p:nvPicPr>
        <p:blipFill>
          <a:blip r:embed="rId7" cstate="print"/>
          <a:srcRect/>
          <a:stretch>
            <a:fillRect/>
          </a:stretch>
        </p:blipFill>
        <p:spPr bwMode="auto">
          <a:xfrm>
            <a:off x="5257800" y="4648200"/>
            <a:ext cx="3281461" cy="2011680"/>
          </a:xfrm>
          <a:prstGeom prst="rect">
            <a:avLst/>
          </a:prstGeom>
          <a:noFill/>
          <a:ln w="9525">
            <a:noFill/>
            <a:miter lim="800000"/>
            <a:headEnd/>
            <a:tailEnd/>
          </a:ln>
        </p:spPr>
      </p:pic>
      <p:sp>
        <p:nvSpPr>
          <p:cNvPr id="26645"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46" name="Rectangle 22"/>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57600" cy="457200"/>
          </a:xfrm>
        </p:spPr>
        <p:txBody>
          <a:bodyPr>
            <a:normAutofit fontScale="90000"/>
          </a:bodyPr>
          <a:lstStyle/>
          <a:p>
            <a:r>
              <a:rPr lang="en-US" sz="3200" b="1" dirty="0"/>
              <a:t>Helmholtz’s theorem</a:t>
            </a:r>
          </a:p>
        </p:txBody>
      </p:sp>
      <p:sp>
        <p:nvSpPr>
          <p:cNvPr id="3" name="Content Placeholder 2"/>
          <p:cNvSpPr>
            <a:spLocks noGrp="1"/>
          </p:cNvSpPr>
          <p:nvPr>
            <p:ph idx="1"/>
          </p:nvPr>
        </p:nvSpPr>
        <p:spPr>
          <a:xfrm>
            <a:off x="0" y="533400"/>
            <a:ext cx="3810000" cy="5592763"/>
          </a:xfrm>
        </p:spPr>
        <p:txBody>
          <a:bodyPr>
            <a:normAutofit fontScale="77500" lnSpcReduction="20000"/>
          </a:bodyPr>
          <a:lstStyle/>
          <a:p>
            <a:r>
              <a:rPr lang="en-US" dirty="0"/>
              <a:t>Helmholtz’s theorem states that: A vector field is determined if both its divergence and curl are specified everywhere</a:t>
            </a:r>
          </a:p>
          <a:p>
            <a:pPr algn="just"/>
            <a:endParaRPr lang="en-US" dirty="0"/>
          </a:p>
          <a:p>
            <a:r>
              <a:rPr lang="en-US" dirty="0"/>
              <a:t>Helmholtz’s theorem is a basic element in the development of electromagnetism</a:t>
            </a:r>
          </a:p>
          <a:p>
            <a:endParaRPr lang="en-US" dirty="0"/>
          </a:p>
          <a:p>
            <a:r>
              <a:rPr lang="en-US" dirty="0"/>
              <a:t>For each EM field study (electrostatics, time varying electromagnetic fields, etc), the divergence and curl will have to be specified</a:t>
            </a:r>
          </a:p>
        </p:txBody>
      </p:sp>
      <p:sp>
        <p:nvSpPr>
          <p:cNvPr id="4" name="Rectangle 3"/>
          <p:cNvSpPr/>
          <p:nvPr/>
        </p:nvSpPr>
        <p:spPr>
          <a:xfrm>
            <a:off x="4191000" y="0"/>
            <a:ext cx="76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itle 1"/>
          <p:cNvSpPr txBox="1">
            <a:spLocks/>
          </p:cNvSpPr>
          <p:nvPr/>
        </p:nvSpPr>
        <p:spPr>
          <a:xfrm>
            <a:off x="4800600" y="0"/>
            <a:ext cx="3810000" cy="4572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latin typeface="+mj-lt"/>
                <a:ea typeface="+mj-ea"/>
                <a:cs typeface="+mj-cs"/>
              </a:rPr>
              <a:t>Field Classifications</a:t>
            </a:r>
            <a:endParaRPr kumimoji="0" lang="en-US" sz="3200" b="1" i="0" u="none" strike="noStrike" kern="1200" cap="none" spc="0" normalizeH="0" baseline="0" noProof="0" dirty="0">
              <a:ln>
                <a:noFill/>
              </a:ln>
              <a:solidFill>
                <a:schemeClr val="tx1"/>
              </a:solidFill>
              <a:effectLst/>
              <a:uLnTx/>
              <a:uFillTx/>
              <a:latin typeface="+mj-lt"/>
              <a:ea typeface="+mj-ea"/>
              <a:cs typeface="+mj-cs"/>
            </a:endParaRPr>
          </a:p>
        </p:txBody>
      </p:sp>
      <p:sp>
        <p:nvSpPr>
          <p:cNvPr id="266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05400" y="1143000"/>
            <a:ext cx="2761488" cy="365760"/>
          </a:xfrm>
          <a:prstGeom prst="rect">
            <a:avLst/>
          </a:prstGeom>
          <a:noFill/>
        </p:spPr>
      </p:pic>
      <p:sp>
        <p:nvSpPr>
          <p:cNvPr id="26627" name="Rectangle 3"/>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TextBox 9"/>
          <p:cNvSpPr txBox="1"/>
          <p:nvPr/>
        </p:nvSpPr>
        <p:spPr>
          <a:xfrm>
            <a:off x="4343400" y="685800"/>
            <a:ext cx="4800600" cy="5078313"/>
          </a:xfrm>
          <a:prstGeom prst="rect">
            <a:avLst/>
          </a:prstGeom>
          <a:noFill/>
        </p:spPr>
        <p:txBody>
          <a:bodyPr wrap="square" rtlCol="0">
            <a:spAutoFit/>
          </a:bodyPr>
          <a:lstStyle/>
          <a:p>
            <a:pPr marL="342900" indent="-342900">
              <a:buFont typeface="+mj-lt"/>
              <a:buAutoNum type="arabicPeriod"/>
            </a:pPr>
            <a:r>
              <a:rPr lang="en-US" dirty="0"/>
              <a:t> A static electric field in a charged-free region</a:t>
            </a:r>
          </a:p>
          <a:p>
            <a:pPr marL="342900" indent="-342900">
              <a:buFont typeface="+mj-lt"/>
              <a:buAutoNum type="arabicPeriod"/>
            </a:pPr>
            <a:endParaRPr lang="en-US" dirty="0"/>
          </a:p>
          <a:p>
            <a:pPr marL="342900" indent="-342900">
              <a:buFont typeface="+mj-lt"/>
              <a:buAutoNum type="arabicPeriod"/>
            </a:pPr>
            <a:endParaRPr lang="en-US" dirty="0"/>
          </a:p>
          <a:p>
            <a:pPr marL="342900" indent="-342900"/>
            <a:endParaRPr lang="en-US" dirty="0"/>
          </a:p>
          <a:p>
            <a:pPr marL="342900" indent="-342900">
              <a:buFont typeface="+mj-lt"/>
              <a:buAutoNum type="arabicPeriod"/>
            </a:pPr>
            <a:endParaRPr lang="en-US" dirty="0"/>
          </a:p>
          <a:p>
            <a:pPr marL="342900" indent="-342900">
              <a:buFont typeface="+mj-lt"/>
              <a:buAutoNum type="arabicPeriod" startAt="2"/>
            </a:pPr>
            <a:r>
              <a:rPr lang="en-US" dirty="0"/>
              <a:t>A steady magnetic field in a current—carrying conductor</a:t>
            </a:r>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r>
              <a:rPr lang="en-US" dirty="0"/>
              <a:t>A static electric field in a charged region</a:t>
            </a:r>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r>
              <a:rPr lang="en-US" dirty="0"/>
              <a:t>An electric field in a charged medium with a time-varying magnetic field</a:t>
            </a:r>
          </a:p>
        </p:txBody>
      </p:sp>
      <p:sp>
        <p:nvSpPr>
          <p:cNvPr id="266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2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29200" y="2743200"/>
            <a:ext cx="2761488" cy="365760"/>
          </a:xfrm>
          <a:prstGeom prst="rect">
            <a:avLst/>
          </a:prstGeom>
          <a:noFill/>
        </p:spPr>
      </p:pic>
      <p:sp>
        <p:nvSpPr>
          <p:cNvPr id="26630" name="Rectangle 6"/>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31"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29200" y="4191000"/>
            <a:ext cx="2761488" cy="365760"/>
          </a:xfrm>
          <a:prstGeom prst="rect">
            <a:avLst/>
          </a:prstGeom>
          <a:noFill/>
        </p:spPr>
      </p:pic>
      <p:sp>
        <p:nvSpPr>
          <p:cNvPr id="26633" name="Rectangle 9"/>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34"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105400" y="5867400"/>
            <a:ext cx="2761488" cy="365760"/>
          </a:xfrm>
          <a:prstGeom prst="rect">
            <a:avLst/>
          </a:prstGeom>
          <a:noFill/>
        </p:spPr>
      </p:pic>
      <p:sp>
        <p:nvSpPr>
          <p:cNvPr id="26636" name="Rectangle 12"/>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1" name="TextBox 20"/>
          <p:cNvSpPr txBox="1"/>
          <p:nvPr/>
        </p:nvSpPr>
        <p:spPr>
          <a:xfrm>
            <a:off x="5181600" y="1524000"/>
            <a:ext cx="2819400" cy="369332"/>
          </a:xfrm>
          <a:prstGeom prst="rect">
            <a:avLst/>
          </a:prstGeom>
          <a:noFill/>
        </p:spPr>
        <p:txBody>
          <a:bodyPr wrap="square" rtlCol="0">
            <a:spAutoFit/>
          </a:bodyPr>
          <a:lstStyle/>
          <a:p>
            <a:r>
              <a:rPr lang="en-US" dirty="0" err="1">
                <a:solidFill>
                  <a:srgbClr val="FF0000"/>
                </a:solidFill>
              </a:rPr>
              <a:t>Solenoidal</a:t>
            </a:r>
            <a:r>
              <a:rPr lang="en-US" dirty="0">
                <a:solidFill>
                  <a:srgbClr val="FF0000"/>
                </a:solidFill>
              </a:rPr>
              <a:t> and </a:t>
            </a:r>
            <a:r>
              <a:rPr lang="en-US" dirty="0" err="1">
                <a:solidFill>
                  <a:srgbClr val="FF0000"/>
                </a:solidFill>
              </a:rPr>
              <a:t>irrotational</a:t>
            </a:r>
            <a:endParaRPr lang="en-US" dirty="0">
              <a:solidFill>
                <a:srgbClr val="FF0000"/>
              </a:solidFill>
            </a:endParaRPr>
          </a:p>
        </p:txBody>
      </p:sp>
      <p:sp>
        <p:nvSpPr>
          <p:cNvPr id="22" name="TextBox 21"/>
          <p:cNvSpPr txBox="1"/>
          <p:nvPr/>
        </p:nvSpPr>
        <p:spPr>
          <a:xfrm>
            <a:off x="5105400" y="3124200"/>
            <a:ext cx="3505200" cy="369332"/>
          </a:xfrm>
          <a:prstGeom prst="rect">
            <a:avLst/>
          </a:prstGeom>
          <a:noFill/>
        </p:spPr>
        <p:txBody>
          <a:bodyPr wrap="square" rtlCol="0">
            <a:spAutoFit/>
          </a:bodyPr>
          <a:lstStyle/>
          <a:p>
            <a:r>
              <a:rPr lang="en-US" dirty="0" err="1">
                <a:solidFill>
                  <a:srgbClr val="FF0000"/>
                </a:solidFill>
              </a:rPr>
              <a:t>Solenoidal</a:t>
            </a:r>
            <a:r>
              <a:rPr lang="en-US" dirty="0">
                <a:solidFill>
                  <a:srgbClr val="FF0000"/>
                </a:solidFill>
              </a:rPr>
              <a:t> but not </a:t>
            </a:r>
            <a:r>
              <a:rPr lang="en-US" dirty="0" err="1">
                <a:solidFill>
                  <a:srgbClr val="FF0000"/>
                </a:solidFill>
              </a:rPr>
              <a:t>irrotational</a:t>
            </a:r>
            <a:endParaRPr lang="en-US" dirty="0">
              <a:solidFill>
                <a:srgbClr val="FF0000"/>
              </a:solidFill>
            </a:endParaRPr>
          </a:p>
        </p:txBody>
      </p:sp>
      <p:sp>
        <p:nvSpPr>
          <p:cNvPr id="23" name="TextBox 22"/>
          <p:cNvSpPr txBox="1"/>
          <p:nvPr/>
        </p:nvSpPr>
        <p:spPr>
          <a:xfrm>
            <a:off x="5181600" y="4572000"/>
            <a:ext cx="3505200" cy="369332"/>
          </a:xfrm>
          <a:prstGeom prst="rect">
            <a:avLst/>
          </a:prstGeom>
          <a:noFill/>
        </p:spPr>
        <p:txBody>
          <a:bodyPr wrap="square" rtlCol="0">
            <a:spAutoFit/>
          </a:bodyPr>
          <a:lstStyle/>
          <a:p>
            <a:r>
              <a:rPr lang="en-US" dirty="0">
                <a:solidFill>
                  <a:srgbClr val="FF0000"/>
                </a:solidFill>
              </a:rPr>
              <a:t>Not </a:t>
            </a:r>
            <a:r>
              <a:rPr lang="en-US" dirty="0" err="1">
                <a:solidFill>
                  <a:srgbClr val="FF0000"/>
                </a:solidFill>
              </a:rPr>
              <a:t>solenoidal</a:t>
            </a:r>
            <a:r>
              <a:rPr lang="en-US" dirty="0">
                <a:solidFill>
                  <a:srgbClr val="FF0000"/>
                </a:solidFill>
              </a:rPr>
              <a:t> but </a:t>
            </a:r>
            <a:r>
              <a:rPr lang="en-US" dirty="0" err="1">
                <a:solidFill>
                  <a:srgbClr val="FF0000"/>
                </a:solidFill>
              </a:rPr>
              <a:t>Irrotational</a:t>
            </a:r>
            <a:endParaRPr lang="en-US" dirty="0">
              <a:solidFill>
                <a:srgbClr val="FF0000"/>
              </a:solidFill>
            </a:endParaRPr>
          </a:p>
        </p:txBody>
      </p:sp>
      <p:sp>
        <p:nvSpPr>
          <p:cNvPr id="24" name="TextBox 23"/>
          <p:cNvSpPr txBox="1"/>
          <p:nvPr/>
        </p:nvSpPr>
        <p:spPr>
          <a:xfrm>
            <a:off x="4953000" y="6248400"/>
            <a:ext cx="3505200" cy="369332"/>
          </a:xfrm>
          <a:prstGeom prst="rect">
            <a:avLst/>
          </a:prstGeom>
          <a:noFill/>
        </p:spPr>
        <p:txBody>
          <a:bodyPr wrap="square" rtlCol="0">
            <a:spAutoFit/>
          </a:bodyPr>
          <a:lstStyle/>
          <a:p>
            <a:r>
              <a:rPr lang="en-US" dirty="0">
                <a:solidFill>
                  <a:srgbClr val="FF0000"/>
                </a:solidFill>
              </a:rPr>
              <a:t>Neither </a:t>
            </a:r>
            <a:r>
              <a:rPr lang="en-US" dirty="0" err="1">
                <a:solidFill>
                  <a:srgbClr val="FF0000"/>
                </a:solidFill>
              </a:rPr>
              <a:t>Solenoidal</a:t>
            </a:r>
            <a:r>
              <a:rPr lang="en-US" dirty="0">
                <a:solidFill>
                  <a:srgbClr val="FF0000"/>
                </a:solidFill>
              </a:rPr>
              <a:t> nor </a:t>
            </a:r>
            <a:r>
              <a:rPr lang="en-US" dirty="0" err="1">
                <a:solidFill>
                  <a:srgbClr val="FF0000"/>
                </a:solidFill>
              </a:rPr>
              <a:t>irrotational</a:t>
            </a:r>
            <a:endParaRPr lang="en-US" dirty="0">
              <a:solidFill>
                <a:srgbClr val="FF000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TUTORIALS</a:t>
            </a:r>
          </a:p>
        </p:txBody>
      </p:sp>
      <p:sp>
        <p:nvSpPr>
          <p:cNvPr id="3" name="Content Placeholder 2"/>
          <p:cNvSpPr>
            <a:spLocks noGrp="1"/>
          </p:cNvSpPr>
          <p:nvPr>
            <p:ph idx="1"/>
          </p:nvPr>
        </p:nvSpPr>
        <p:spPr>
          <a:xfrm>
            <a:off x="0" y="1066800"/>
            <a:ext cx="9144000" cy="5791200"/>
          </a:xfrm>
        </p:spPr>
        <p:txBody>
          <a:bodyPr>
            <a:normAutofit/>
          </a:bodyPr>
          <a:lstStyle/>
          <a:p>
            <a:pPr marL="514350" indent="-514350">
              <a:buFont typeface="+mj-lt"/>
              <a:buAutoNum type="arabicPeriod"/>
            </a:pPr>
            <a:r>
              <a:rPr lang="en-US" dirty="0">
                <a:solidFill>
                  <a:srgbClr val="FF0000"/>
                </a:solidFill>
              </a:rPr>
              <a:t>Given a Vector </a:t>
            </a:r>
            <a:r>
              <a:rPr lang="en-US" b="1" dirty="0">
                <a:solidFill>
                  <a:srgbClr val="FF0000"/>
                </a:solidFill>
                <a:latin typeface="AR BERKLEY" pitchFamily="2" charset="0"/>
              </a:rPr>
              <a:t>A</a:t>
            </a:r>
            <a:r>
              <a:rPr lang="en-US" dirty="0">
                <a:solidFill>
                  <a:srgbClr val="FF0000"/>
                </a:solidFill>
                <a:latin typeface="AR BERKLEY" pitchFamily="2" charset="0"/>
              </a:rPr>
              <a:t> = -</a:t>
            </a:r>
            <a:r>
              <a:rPr lang="en-US" b="1" dirty="0">
                <a:solidFill>
                  <a:srgbClr val="FF0000"/>
                </a:solidFill>
                <a:latin typeface="AR BERKLEY" pitchFamily="2" charset="0"/>
              </a:rPr>
              <a:t>a</a:t>
            </a:r>
            <a:r>
              <a:rPr lang="en-US" sz="2400" dirty="0">
                <a:solidFill>
                  <a:srgbClr val="FF0000"/>
                </a:solidFill>
                <a:latin typeface="AR BERKLEY" pitchFamily="2" charset="0"/>
              </a:rPr>
              <a:t>x</a:t>
            </a:r>
            <a:r>
              <a:rPr lang="en-US" dirty="0">
                <a:solidFill>
                  <a:srgbClr val="FF0000"/>
                </a:solidFill>
                <a:latin typeface="AR BERKLEY" pitchFamily="2" charset="0"/>
              </a:rPr>
              <a:t> + 2</a:t>
            </a:r>
            <a:r>
              <a:rPr lang="en-US" b="1" dirty="0">
                <a:solidFill>
                  <a:srgbClr val="FF0000"/>
                </a:solidFill>
                <a:latin typeface="AR BERKLEY" pitchFamily="2" charset="0"/>
              </a:rPr>
              <a:t>a</a:t>
            </a:r>
            <a:r>
              <a:rPr lang="en-US" sz="2400" dirty="0">
                <a:solidFill>
                  <a:srgbClr val="FF0000"/>
                </a:solidFill>
                <a:latin typeface="AR BERKLEY" pitchFamily="2" charset="0"/>
              </a:rPr>
              <a:t>y </a:t>
            </a:r>
            <a:r>
              <a:rPr lang="en-US" dirty="0">
                <a:solidFill>
                  <a:srgbClr val="FF0000"/>
                </a:solidFill>
                <a:latin typeface="AR BERKLEY" pitchFamily="2" charset="0"/>
              </a:rPr>
              <a:t>- 2</a:t>
            </a:r>
            <a:r>
              <a:rPr lang="en-US" b="1" dirty="0">
                <a:solidFill>
                  <a:srgbClr val="FF0000"/>
                </a:solidFill>
                <a:latin typeface="AR BERKLEY" pitchFamily="2" charset="0"/>
              </a:rPr>
              <a:t>a</a:t>
            </a:r>
            <a:r>
              <a:rPr lang="en-US" sz="2000" dirty="0">
                <a:solidFill>
                  <a:srgbClr val="FF0000"/>
                </a:solidFill>
                <a:latin typeface="AR BERKLEY" pitchFamily="2" charset="0"/>
              </a:rPr>
              <a:t>z</a:t>
            </a:r>
            <a:r>
              <a:rPr lang="en-US" dirty="0">
                <a:solidFill>
                  <a:srgbClr val="FF0000"/>
                </a:solidFill>
              </a:rPr>
              <a:t>. Find</a:t>
            </a:r>
          </a:p>
          <a:p>
            <a:pPr>
              <a:buNone/>
            </a:pPr>
            <a:r>
              <a:rPr lang="en-US" dirty="0"/>
              <a:t>(a) Its magnitude |A|</a:t>
            </a:r>
          </a:p>
          <a:p>
            <a:pPr>
              <a:buNone/>
            </a:pPr>
            <a:r>
              <a:rPr lang="en-US" dirty="0"/>
              <a:t>(b) The expression of the unit vector </a:t>
            </a:r>
            <a:r>
              <a:rPr lang="en-US" dirty="0" err="1"/>
              <a:t>a</a:t>
            </a:r>
            <a:r>
              <a:rPr lang="en-US" sz="1800" i="1" dirty="0" err="1"/>
              <a:t>A</a:t>
            </a:r>
            <a:r>
              <a:rPr lang="en-US" dirty="0"/>
              <a:t> in the direction of A</a:t>
            </a:r>
          </a:p>
          <a:p>
            <a:pPr>
              <a:buNone/>
            </a:pPr>
            <a:r>
              <a:rPr lang="en-US" dirty="0"/>
              <a:t>(c) The angle that A makes with the z-axis</a:t>
            </a:r>
          </a:p>
          <a:p>
            <a:pPr>
              <a:buNone/>
            </a:pPr>
            <a:endParaRPr lang="en-US" dirty="0"/>
          </a:p>
          <a:p>
            <a:pPr marL="514350" indent="-514350">
              <a:buFont typeface="+mj-lt"/>
              <a:buAutoNum type="arabicPeriod" startAt="2"/>
            </a:pPr>
            <a:r>
              <a:rPr lang="en-US" dirty="0">
                <a:solidFill>
                  <a:srgbClr val="FF0000"/>
                </a:solidFill>
                <a:latin typeface="AR BERKLEY" pitchFamily="2" charset="0"/>
              </a:rPr>
              <a:t>Given A = 5</a:t>
            </a:r>
            <a:r>
              <a:rPr lang="en-US" b="1" dirty="0">
                <a:solidFill>
                  <a:srgbClr val="FF0000"/>
                </a:solidFill>
                <a:latin typeface="AR BERKLEY" pitchFamily="2" charset="0"/>
              </a:rPr>
              <a:t>a</a:t>
            </a:r>
            <a:r>
              <a:rPr lang="en-US" sz="2400" dirty="0">
                <a:solidFill>
                  <a:srgbClr val="FF0000"/>
                </a:solidFill>
                <a:latin typeface="AR BERKLEY" pitchFamily="2" charset="0"/>
              </a:rPr>
              <a:t>x</a:t>
            </a:r>
            <a:r>
              <a:rPr lang="en-US" dirty="0">
                <a:solidFill>
                  <a:srgbClr val="FF0000"/>
                </a:solidFill>
                <a:latin typeface="AR BERKLEY" pitchFamily="2" charset="0"/>
              </a:rPr>
              <a:t> – 2</a:t>
            </a:r>
            <a:r>
              <a:rPr lang="en-US" b="1" dirty="0">
                <a:solidFill>
                  <a:srgbClr val="FF0000"/>
                </a:solidFill>
                <a:latin typeface="AR BERKLEY" pitchFamily="2" charset="0"/>
              </a:rPr>
              <a:t>a</a:t>
            </a:r>
            <a:r>
              <a:rPr lang="en-US" sz="2400" dirty="0">
                <a:solidFill>
                  <a:srgbClr val="FF0000"/>
                </a:solidFill>
                <a:latin typeface="AR BERKLEY" pitchFamily="2" charset="0"/>
              </a:rPr>
              <a:t>y</a:t>
            </a:r>
            <a:r>
              <a:rPr lang="en-US" dirty="0">
                <a:solidFill>
                  <a:srgbClr val="FF0000"/>
                </a:solidFill>
                <a:latin typeface="AR BERKLEY" pitchFamily="2" charset="0"/>
              </a:rPr>
              <a:t> + </a:t>
            </a:r>
            <a:r>
              <a:rPr lang="en-US" b="1" dirty="0" err="1">
                <a:solidFill>
                  <a:srgbClr val="FF0000"/>
                </a:solidFill>
                <a:latin typeface="AR BERKLEY" pitchFamily="2" charset="0"/>
              </a:rPr>
              <a:t>a</a:t>
            </a:r>
            <a:r>
              <a:rPr lang="en-US" sz="2600" dirty="0" err="1">
                <a:solidFill>
                  <a:srgbClr val="FF0000"/>
                </a:solidFill>
                <a:latin typeface="AR BERKLEY" pitchFamily="2" charset="0"/>
              </a:rPr>
              <a:t>z</a:t>
            </a:r>
            <a:r>
              <a:rPr lang="en-US" dirty="0">
                <a:solidFill>
                  <a:srgbClr val="FF0000"/>
                </a:solidFill>
                <a:latin typeface="AR BERKLEY" pitchFamily="2" charset="0"/>
              </a:rPr>
              <a:t>, and B = -3</a:t>
            </a:r>
            <a:r>
              <a:rPr lang="en-US" b="1" dirty="0">
                <a:solidFill>
                  <a:srgbClr val="FF0000"/>
                </a:solidFill>
                <a:latin typeface="AR BERKLEY" pitchFamily="2" charset="0"/>
              </a:rPr>
              <a:t>a</a:t>
            </a:r>
            <a:r>
              <a:rPr lang="en-US" sz="2400" dirty="0">
                <a:solidFill>
                  <a:srgbClr val="FF0000"/>
                </a:solidFill>
                <a:latin typeface="AR BERKLEY" pitchFamily="2" charset="0"/>
              </a:rPr>
              <a:t>x</a:t>
            </a:r>
            <a:r>
              <a:rPr lang="en-US" dirty="0">
                <a:solidFill>
                  <a:srgbClr val="FF0000"/>
                </a:solidFill>
                <a:latin typeface="AR BERKLEY" pitchFamily="2" charset="0"/>
              </a:rPr>
              <a:t> + 4</a:t>
            </a:r>
            <a:r>
              <a:rPr lang="en-US" b="1" dirty="0">
                <a:solidFill>
                  <a:srgbClr val="FF0000"/>
                </a:solidFill>
                <a:latin typeface="AR BERKLEY" pitchFamily="2" charset="0"/>
              </a:rPr>
              <a:t>a</a:t>
            </a:r>
            <a:r>
              <a:rPr lang="en-US" sz="2000" dirty="0">
                <a:solidFill>
                  <a:srgbClr val="FF0000"/>
                </a:solidFill>
                <a:latin typeface="AR BERKLEY" pitchFamily="2" charset="0"/>
              </a:rPr>
              <a:t>z</a:t>
            </a:r>
            <a:r>
              <a:rPr lang="en-US" b="1" dirty="0">
                <a:solidFill>
                  <a:srgbClr val="FF0000"/>
                </a:solidFill>
                <a:latin typeface="AR BERKLEY" pitchFamily="2" charset="0"/>
              </a:rPr>
              <a:t>. </a:t>
            </a:r>
            <a:r>
              <a:rPr lang="en-US" dirty="0">
                <a:solidFill>
                  <a:srgbClr val="FF0000"/>
                </a:solidFill>
                <a:latin typeface="+mj-lt"/>
              </a:rPr>
              <a:t>Find</a:t>
            </a:r>
            <a:r>
              <a:rPr lang="en-US" sz="2000" dirty="0">
                <a:solidFill>
                  <a:srgbClr val="FF0000"/>
                </a:solidFill>
                <a:latin typeface="+mj-lt"/>
              </a:rPr>
              <a:t> </a:t>
            </a:r>
          </a:p>
          <a:p>
            <a:pPr marL="457200" indent="-457200">
              <a:buAutoNum type="alphaLcParenBoth"/>
            </a:pPr>
            <a:r>
              <a:rPr lang="en-US" dirty="0"/>
              <a:t>A·B       </a:t>
            </a:r>
          </a:p>
          <a:p>
            <a:pPr marL="457200" indent="-457200">
              <a:buAutoNum type="alphaLcParenBoth"/>
            </a:pPr>
            <a:r>
              <a:rPr lang="en-US" dirty="0" err="1"/>
              <a:t>AxB</a:t>
            </a:r>
            <a:endParaRPr lang="en-US" dirty="0"/>
          </a:p>
          <a:p>
            <a:pPr marL="457200" indent="-457200">
              <a:buAutoNum type="alphaLcParenBoth"/>
            </a:pPr>
            <a:r>
              <a:rPr lang="en-US" dirty="0"/>
              <a:t>Ɵ</a:t>
            </a:r>
            <a:r>
              <a:rPr lang="en-US" sz="1900" i="1" dirty="0"/>
              <a:t>AB</a:t>
            </a:r>
            <a:endParaRPr lang="en-US" i="1" dirty="0"/>
          </a:p>
          <a:p>
            <a:pPr marL="514350" indent="-514350">
              <a:buAutoNum type="alphaLcParenBoth"/>
            </a:pPr>
            <a:endParaRPr lang="en-US" dirty="0"/>
          </a:p>
          <a:p>
            <a:pPr marL="514350" indent="-514350">
              <a:buFont typeface="+mj-lt"/>
              <a:buAutoNum type="arabicPeriod" startAt="2"/>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514350" indent="-514350">
              <a:buFont typeface="+mj-lt"/>
              <a:buAutoNum type="arabicPeriod" startAt="3"/>
            </a:pPr>
            <a:r>
              <a:rPr lang="en-US" dirty="0">
                <a:solidFill>
                  <a:srgbClr val="FF0000"/>
                </a:solidFill>
                <a:latin typeface="AR BERKLEY" pitchFamily="2" charset="0"/>
              </a:rPr>
              <a:t>Given a vector </a:t>
            </a:r>
            <a:r>
              <a:rPr lang="en-US" b="1" dirty="0">
                <a:solidFill>
                  <a:srgbClr val="FF0000"/>
                </a:solidFill>
                <a:latin typeface="AR BERKLEY" pitchFamily="2" charset="0"/>
              </a:rPr>
              <a:t>B</a:t>
            </a:r>
            <a:r>
              <a:rPr lang="en-US" dirty="0">
                <a:solidFill>
                  <a:srgbClr val="FF0000"/>
                </a:solidFill>
                <a:latin typeface="AR BERKLEY" pitchFamily="2" charset="0"/>
              </a:rPr>
              <a:t> = 2</a:t>
            </a:r>
            <a:r>
              <a:rPr lang="en-US" b="1" dirty="0">
                <a:solidFill>
                  <a:srgbClr val="FF0000"/>
                </a:solidFill>
                <a:latin typeface="AR BERKLEY" pitchFamily="2" charset="0"/>
              </a:rPr>
              <a:t>a</a:t>
            </a:r>
            <a:r>
              <a:rPr lang="en-US" sz="2000" dirty="0">
                <a:solidFill>
                  <a:srgbClr val="FF0000"/>
                </a:solidFill>
                <a:latin typeface="AR BERKLEY" pitchFamily="2" charset="0"/>
              </a:rPr>
              <a:t>x</a:t>
            </a:r>
            <a:r>
              <a:rPr lang="en-US" dirty="0">
                <a:solidFill>
                  <a:srgbClr val="FF0000"/>
                </a:solidFill>
                <a:latin typeface="AR BERKLEY" pitchFamily="2" charset="0"/>
              </a:rPr>
              <a:t> – 6</a:t>
            </a:r>
            <a:r>
              <a:rPr lang="en-US" b="1" dirty="0">
                <a:solidFill>
                  <a:srgbClr val="FF0000"/>
                </a:solidFill>
                <a:latin typeface="AR BERKLEY" pitchFamily="2" charset="0"/>
              </a:rPr>
              <a:t>a</a:t>
            </a:r>
            <a:r>
              <a:rPr lang="en-US" sz="2000" dirty="0">
                <a:solidFill>
                  <a:srgbClr val="FF0000"/>
                </a:solidFill>
                <a:latin typeface="AR BERKLEY" pitchFamily="2" charset="0"/>
              </a:rPr>
              <a:t>y</a:t>
            </a:r>
            <a:r>
              <a:rPr lang="en-US" dirty="0">
                <a:solidFill>
                  <a:srgbClr val="FF0000"/>
                </a:solidFill>
                <a:latin typeface="AR BERKLEY" pitchFamily="2" charset="0"/>
              </a:rPr>
              <a:t> + 3</a:t>
            </a:r>
            <a:r>
              <a:rPr lang="en-US" b="1" dirty="0">
                <a:solidFill>
                  <a:srgbClr val="FF0000"/>
                </a:solidFill>
                <a:latin typeface="AR BERKLEY" pitchFamily="2" charset="0"/>
              </a:rPr>
              <a:t>a</a:t>
            </a:r>
            <a:r>
              <a:rPr lang="en-US" sz="2800" dirty="0">
                <a:solidFill>
                  <a:srgbClr val="FF0000"/>
                </a:solidFill>
                <a:latin typeface="AR BERKLEY" pitchFamily="2" charset="0"/>
              </a:rPr>
              <a:t>z</a:t>
            </a:r>
            <a:r>
              <a:rPr lang="en-US" dirty="0">
                <a:solidFill>
                  <a:srgbClr val="FF0000"/>
                </a:solidFill>
                <a:latin typeface="AR BERKLEY" pitchFamily="2" charset="0"/>
              </a:rPr>
              <a:t>. Find</a:t>
            </a:r>
          </a:p>
          <a:p>
            <a:pPr marL="514350" indent="-514350">
              <a:buAutoNum type="alphaLcParenBoth"/>
            </a:pPr>
            <a:r>
              <a:rPr lang="en-US" dirty="0"/>
              <a:t>The magnitude of </a:t>
            </a:r>
            <a:r>
              <a:rPr lang="en-US" b="1" dirty="0"/>
              <a:t>B</a:t>
            </a:r>
          </a:p>
          <a:p>
            <a:pPr marL="514350" indent="-514350">
              <a:buAutoNum type="alphaLcParenBoth"/>
            </a:pPr>
            <a:r>
              <a:rPr lang="en-US" dirty="0"/>
              <a:t>The expression of </a:t>
            </a:r>
            <a:r>
              <a:rPr lang="en-US" b="1" dirty="0" err="1"/>
              <a:t>a</a:t>
            </a:r>
            <a:r>
              <a:rPr lang="en-US" sz="1600" b="1" i="1" dirty="0" err="1"/>
              <a:t>B</a:t>
            </a:r>
            <a:endParaRPr lang="en-US" b="1" i="1" dirty="0"/>
          </a:p>
          <a:p>
            <a:pPr marL="514350" indent="-514350">
              <a:buAutoNum type="alphaLcParenBoth"/>
            </a:pPr>
            <a:r>
              <a:rPr lang="en-US" dirty="0"/>
              <a:t>The angles that </a:t>
            </a:r>
            <a:r>
              <a:rPr lang="en-US" b="1" dirty="0"/>
              <a:t>B</a:t>
            </a:r>
            <a:r>
              <a:rPr lang="en-US" dirty="0"/>
              <a:t> makes with the x, y, and z axis</a:t>
            </a:r>
          </a:p>
          <a:p>
            <a:pPr marL="514350" indent="-514350">
              <a:buAutoNum type="alphaLcParenBoth"/>
            </a:pPr>
            <a:endParaRPr lang="en-US" dirty="0"/>
          </a:p>
          <a:p>
            <a:pPr marL="514350" indent="-514350">
              <a:buFont typeface="+mj-lt"/>
              <a:buAutoNum type="arabicPeriod" startAt="4"/>
            </a:pPr>
            <a:r>
              <a:rPr lang="en-US" dirty="0">
                <a:solidFill>
                  <a:srgbClr val="FF0000"/>
                </a:solidFill>
                <a:latin typeface="AR BERKLEY" pitchFamily="2" charset="0"/>
              </a:rPr>
              <a:t>Assuming that a cloud of electrons confined in a region between two spheres of radii 2cm and 5cm has a charge density of:</a:t>
            </a:r>
          </a:p>
          <a:p>
            <a:pPr marL="514350" indent="-514350">
              <a:buFont typeface="+mj-lt"/>
              <a:buAutoNum type="arabicPeriod" startAt="4"/>
            </a:pPr>
            <a:endParaRPr lang="en-US" dirty="0">
              <a:solidFill>
                <a:srgbClr val="FF0000"/>
              </a:solidFill>
              <a:latin typeface="AR BERKLEY" pitchFamily="2" charset="0"/>
            </a:endParaRPr>
          </a:p>
          <a:p>
            <a:pPr marL="514350" indent="-514350">
              <a:buFont typeface="+mj-lt"/>
              <a:buAutoNum type="arabicPeriod" startAt="4"/>
            </a:pPr>
            <a:endParaRPr lang="en-US" dirty="0">
              <a:solidFill>
                <a:srgbClr val="FF0000"/>
              </a:solidFill>
              <a:latin typeface="AR BERKLEY" pitchFamily="2" charset="0"/>
            </a:endParaRPr>
          </a:p>
          <a:p>
            <a:pPr marL="514350" indent="-514350">
              <a:buNone/>
            </a:pPr>
            <a:r>
              <a:rPr lang="en-US" dirty="0"/>
              <a:t>      Find the total charge contained in the region</a:t>
            </a:r>
          </a:p>
          <a:p>
            <a:pPr marL="514350" indent="-514350">
              <a:buNone/>
            </a:pPr>
            <a:endParaRPr lang="en-US" dirty="0"/>
          </a:p>
        </p:txBody>
      </p:sp>
      <p:sp>
        <p:nvSpPr>
          <p:cNvPr id="808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089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96138" y="4191000"/>
            <a:ext cx="3551723" cy="822960"/>
          </a:xfrm>
          <a:prstGeom prst="rect">
            <a:avLst/>
          </a:prstGeom>
          <a:noFill/>
        </p:spPr>
      </p:pic>
      <p:sp>
        <p:nvSpPr>
          <p:cNvPr id="80899" name="Rectangle 3"/>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514350" indent="-514350">
              <a:buFont typeface="+mj-lt"/>
              <a:buAutoNum type="arabicPeriod" startAt="5"/>
            </a:pPr>
            <a:r>
              <a:rPr lang="en-US" dirty="0">
                <a:solidFill>
                  <a:srgbClr val="FF0000"/>
                </a:solidFill>
                <a:latin typeface="AR BERKLEY" pitchFamily="2" charset="0"/>
              </a:rPr>
              <a:t>Given a vector field </a:t>
            </a:r>
            <a:r>
              <a:rPr lang="en-US" b="1" dirty="0">
                <a:solidFill>
                  <a:srgbClr val="FF0000"/>
                </a:solidFill>
                <a:latin typeface="AR BERKLEY" pitchFamily="2" charset="0"/>
              </a:rPr>
              <a:t>A</a:t>
            </a:r>
            <a:r>
              <a:rPr lang="en-US" dirty="0">
                <a:solidFill>
                  <a:srgbClr val="FF0000"/>
                </a:solidFill>
                <a:latin typeface="AR BERKLEY" pitchFamily="2" charset="0"/>
              </a:rPr>
              <a:t> = </a:t>
            </a:r>
            <a:r>
              <a:rPr lang="en-US" i="1" dirty="0">
                <a:solidFill>
                  <a:srgbClr val="FF0000"/>
                </a:solidFill>
                <a:latin typeface="Agency FB" pitchFamily="34" charset="0"/>
              </a:rPr>
              <a:t>r </a:t>
            </a:r>
            <a:r>
              <a:rPr lang="en-US" b="1" dirty="0" err="1">
                <a:solidFill>
                  <a:srgbClr val="FF0000"/>
                </a:solidFill>
                <a:latin typeface="AR BERKLEY" pitchFamily="2" charset="0"/>
              </a:rPr>
              <a:t>a</a:t>
            </a:r>
            <a:r>
              <a:rPr lang="en-US" sz="2000" dirty="0" err="1">
                <a:solidFill>
                  <a:srgbClr val="FF0000"/>
                </a:solidFill>
                <a:latin typeface="AR BERKLEY" pitchFamily="2" charset="0"/>
              </a:rPr>
              <a:t>r</a:t>
            </a:r>
            <a:r>
              <a:rPr lang="en-US" dirty="0">
                <a:solidFill>
                  <a:srgbClr val="FF0000"/>
                </a:solidFill>
                <a:latin typeface="AR BERKLEY" pitchFamily="2" charset="0"/>
              </a:rPr>
              <a:t> + </a:t>
            </a:r>
            <a:r>
              <a:rPr lang="en-US" i="1" dirty="0">
                <a:solidFill>
                  <a:srgbClr val="FF0000"/>
                </a:solidFill>
                <a:latin typeface="Agency FB" pitchFamily="34" charset="0"/>
              </a:rPr>
              <a:t>z</a:t>
            </a:r>
            <a:r>
              <a:rPr lang="en-US" i="1" dirty="0">
                <a:solidFill>
                  <a:srgbClr val="FF0000"/>
                </a:solidFill>
                <a:latin typeface="AR BERKLEY" pitchFamily="2" charset="0"/>
              </a:rPr>
              <a:t> </a:t>
            </a:r>
            <a:r>
              <a:rPr lang="en-US" b="1" dirty="0" err="1">
                <a:solidFill>
                  <a:srgbClr val="FF0000"/>
                </a:solidFill>
                <a:latin typeface="AR BERKLEY" pitchFamily="2" charset="0"/>
              </a:rPr>
              <a:t>a</a:t>
            </a:r>
            <a:r>
              <a:rPr lang="en-US" sz="2000" dirty="0" err="1">
                <a:solidFill>
                  <a:srgbClr val="FF0000"/>
                </a:solidFill>
                <a:latin typeface="AR BERKLEY" pitchFamily="2" charset="0"/>
              </a:rPr>
              <a:t>z</a:t>
            </a:r>
            <a:endParaRPr lang="en-US" sz="2000" dirty="0">
              <a:solidFill>
                <a:srgbClr val="FF0000"/>
              </a:solidFill>
              <a:latin typeface="AR BERKLEY" pitchFamily="2" charset="0"/>
            </a:endParaRPr>
          </a:p>
          <a:p>
            <a:pPr marL="514350" indent="-514350"/>
            <a:r>
              <a:rPr lang="en-US" dirty="0"/>
              <a:t>Find the total outward flux over a circular cylinder around the z-axis with a radius 2 and a height 4 centered at origin</a:t>
            </a:r>
          </a:p>
          <a:p>
            <a:pPr marL="514350" indent="-514350"/>
            <a:r>
              <a:rPr lang="en-US" dirty="0"/>
              <a:t>Find the divergence of A (       )</a:t>
            </a:r>
          </a:p>
          <a:p>
            <a:pPr marL="514350" indent="-514350"/>
            <a:r>
              <a:rPr lang="en-US" dirty="0"/>
              <a:t>Verify the divergence theorem</a:t>
            </a:r>
          </a:p>
          <a:p>
            <a:pPr marL="514350" indent="-514350">
              <a:buNone/>
            </a:pPr>
            <a:endParaRPr lang="en-US" i="1" dirty="0"/>
          </a:p>
          <a:p>
            <a:pPr marL="514350" indent="-514350">
              <a:buNone/>
            </a:pPr>
            <a:r>
              <a:rPr lang="en-US" i="1" dirty="0">
                <a:solidFill>
                  <a:srgbClr val="FF0000"/>
                </a:solidFill>
                <a:latin typeface="AR BERKLEY" pitchFamily="2" charset="0"/>
              </a:rPr>
              <a:t>6. Prove the two null identities mathematically</a:t>
            </a: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14400" y="5105400"/>
            <a:ext cx="1554480" cy="365760"/>
          </a:xfrm>
          <a:prstGeom prst="rect">
            <a:avLst/>
          </a:prstGeom>
          <a:noFill/>
        </p:spPr>
      </p:pic>
      <p:sp>
        <p:nvSpPr>
          <p:cNvPr id="6" name="Rectangle 5"/>
          <p:cNvSpPr/>
          <p:nvPr/>
        </p:nvSpPr>
        <p:spPr>
          <a:xfrm>
            <a:off x="838200" y="4953000"/>
            <a:ext cx="1752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67000" y="5029200"/>
            <a:ext cx="1371600" cy="369332"/>
          </a:xfrm>
          <a:prstGeom prst="rect">
            <a:avLst/>
          </a:prstGeom>
          <a:noFill/>
        </p:spPr>
        <p:txBody>
          <a:bodyPr wrap="square" rtlCol="0">
            <a:spAutoFit/>
          </a:bodyPr>
          <a:lstStyle/>
          <a:p>
            <a:r>
              <a:rPr lang="en-US" dirty="0">
                <a:latin typeface="Algerian" pitchFamily="82" charset="0"/>
              </a:rPr>
              <a:t>IDENTITY I</a:t>
            </a:r>
          </a:p>
        </p:txBody>
      </p:sp>
      <p:pic>
        <p:nvPicPr>
          <p:cNvPr id="8"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81600" y="5105400"/>
            <a:ext cx="1737360" cy="365760"/>
          </a:xfrm>
          <a:prstGeom prst="rect">
            <a:avLst/>
          </a:prstGeom>
          <a:noFill/>
        </p:spPr>
      </p:pic>
      <p:sp>
        <p:nvSpPr>
          <p:cNvPr id="9" name="Rectangle 8"/>
          <p:cNvSpPr/>
          <p:nvPr/>
        </p:nvSpPr>
        <p:spPr>
          <a:xfrm>
            <a:off x="5105400" y="4953000"/>
            <a:ext cx="1905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086600" y="5029200"/>
            <a:ext cx="1371600" cy="369332"/>
          </a:xfrm>
          <a:prstGeom prst="rect">
            <a:avLst/>
          </a:prstGeom>
          <a:noFill/>
        </p:spPr>
        <p:txBody>
          <a:bodyPr wrap="square" rtlCol="0">
            <a:spAutoFit/>
          </a:bodyPr>
          <a:lstStyle/>
          <a:p>
            <a:r>
              <a:rPr lang="en-US" dirty="0">
                <a:latin typeface="Algerian" pitchFamily="82" charset="0"/>
              </a:rPr>
              <a:t>IDENTITY II</a:t>
            </a:r>
          </a:p>
        </p:txBody>
      </p:sp>
      <p:pic>
        <p:nvPicPr>
          <p:cNvPr id="11" name="Picture 1"/>
          <p:cNvPicPr>
            <a:picLocks noChangeAspect="1" noChangeArrowheads="1"/>
          </p:cNvPicPr>
          <p:nvPr/>
        </p:nvPicPr>
        <p:blipFill>
          <a:blip r:embed="rId4" cstate="print">
            <a:clrChange>
              <a:clrFrom>
                <a:srgbClr val="FFFFFF"/>
              </a:clrFrom>
              <a:clrTo>
                <a:srgbClr val="FFFFFF">
                  <a:alpha val="0"/>
                </a:srgbClr>
              </a:clrTo>
            </a:clrChange>
          </a:blip>
          <a:srcRect l="30220" r="50352"/>
          <a:stretch>
            <a:fillRect/>
          </a:stretch>
        </p:blipFill>
        <p:spPr bwMode="auto">
          <a:xfrm>
            <a:off x="4800600" y="2057400"/>
            <a:ext cx="685800" cy="82296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5334000" cy="533400"/>
          </a:xfrm>
        </p:spPr>
        <p:txBody>
          <a:bodyPr>
            <a:normAutofit fontScale="90000"/>
          </a:bodyPr>
          <a:lstStyle/>
          <a:p>
            <a:r>
              <a:rPr lang="en-US" b="1" dirty="0">
                <a:solidFill>
                  <a:srgbClr val="FF0000"/>
                </a:solidFill>
              </a:rPr>
              <a:t>3. Static Electric Fields</a:t>
            </a:r>
          </a:p>
        </p:txBody>
      </p:sp>
      <p:sp>
        <p:nvSpPr>
          <p:cNvPr id="3" name="Content Placeholder 2"/>
          <p:cNvSpPr>
            <a:spLocks noGrp="1"/>
          </p:cNvSpPr>
          <p:nvPr>
            <p:ph idx="1"/>
          </p:nvPr>
        </p:nvSpPr>
        <p:spPr>
          <a:xfrm>
            <a:off x="0" y="609600"/>
            <a:ext cx="6019800" cy="6019800"/>
          </a:xfrm>
        </p:spPr>
        <p:txBody>
          <a:bodyPr>
            <a:noAutofit/>
          </a:bodyPr>
          <a:lstStyle/>
          <a:p>
            <a:pPr algn="just"/>
            <a:r>
              <a:rPr lang="en-US" sz="1800" dirty="0"/>
              <a:t>Static electric fields are caused by stationary electric charges</a:t>
            </a:r>
          </a:p>
          <a:p>
            <a:pPr algn="just"/>
            <a:endParaRPr lang="en-US" sz="1800" dirty="0"/>
          </a:p>
          <a:p>
            <a:pPr algn="just"/>
            <a:r>
              <a:rPr lang="en-US" sz="1800" dirty="0"/>
              <a:t>When one walks over a carpet in a dry room, the rubbing of shoes soles on the carpet produces charges on our body (e.g. fingertips)</a:t>
            </a:r>
          </a:p>
          <a:p>
            <a:pPr algn="just"/>
            <a:endParaRPr lang="en-US" sz="1800" dirty="0"/>
          </a:p>
          <a:p>
            <a:pPr algn="just"/>
            <a:r>
              <a:rPr lang="en-US" sz="1800" dirty="0"/>
              <a:t>The charges can jump across the air to a doorknob when ones touches a metal doorknob </a:t>
            </a:r>
          </a:p>
          <a:p>
            <a:pPr algn="just"/>
            <a:endParaRPr lang="en-US" sz="1800" dirty="0"/>
          </a:p>
          <a:p>
            <a:pPr algn="just"/>
            <a:r>
              <a:rPr lang="en-US" sz="1800" dirty="0"/>
              <a:t>This potential difference generated may be a several thousand volts which may cause a slight shock</a:t>
            </a:r>
          </a:p>
          <a:p>
            <a:pPr algn="just"/>
            <a:endParaRPr lang="en-US" sz="1800" dirty="0"/>
          </a:p>
          <a:p>
            <a:pPr algn="just"/>
            <a:r>
              <a:rPr lang="en-US" sz="1800" dirty="0"/>
              <a:t>Electrostatics is the study of the effects of electric charges at rest. Here the electric fields do not change with time</a:t>
            </a:r>
          </a:p>
          <a:p>
            <a:pPr algn="just"/>
            <a:endParaRPr lang="en-US" sz="1800" dirty="0"/>
          </a:p>
          <a:p>
            <a:pPr algn="just"/>
            <a:r>
              <a:rPr lang="en-US" sz="1800" dirty="0"/>
              <a:t>Electrostatics is the simplest situation in </a:t>
            </a:r>
            <a:r>
              <a:rPr lang="en-US" sz="1800" dirty="0" err="1"/>
              <a:t>electromagnetics</a:t>
            </a:r>
            <a:r>
              <a:rPr lang="en-US" sz="1800" dirty="0"/>
              <a:t> but it has a lot of importance, i.e. it explains phenomenon such as lightening and some industrial applications such as ink-jet printers, oscilloscopes, etc.</a:t>
            </a:r>
          </a:p>
        </p:txBody>
      </p:sp>
      <p:pic>
        <p:nvPicPr>
          <p:cNvPr id="68609" name="Picture 1" descr="C:\Users\Dr. Ellis\Desktop\FILES\KNUST\TE 262 EM FIELDS\charles-augustin-de-coulomb-2.jpg"/>
          <p:cNvPicPr>
            <a:picLocks noChangeAspect="1" noChangeArrowheads="1"/>
          </p:cNvPicPr>
          <p:nvPr/>
        </p:nvPicPr>
        <p:blipFill>
          <a:blip r:embed="rId3" cstate="print"/>
          <a:srcRect/>
          <a:stretch>
            <a:fillRect/>
          </a:stretch>
        </p:blipFill>
        <p:spPr bwMode="auto">
          <a:xfrm>
            <a:off x="6400800" y="1219200"/>
            <a:ext cx="2523744" cy="2103120"/>
          </a:xfrm>
          <a:prstGeom prst="rect">
            <a:avLst/>
          </a:prstGeom>
          <a:noFill/>
        </p:spPr>
      </p:pic>
      <p:pic>
        <p:nvPicPr>
          <p:cNvPr id="68610" name="Picture 2" descr="C:\Users\Dr. Ellis\Desktop\FILES\KNUST\TE 262 EM FIELDS\220px-Bendixen_-_Carl_Friedrich_Gauß,_1828.jpg"/>
          <p:cNvPicPr>
            <a:picLocks noChangeAspect="1" noChangeArrowheads="1"/>
          </p:cNvPicPr>
          <p:nvPr/>
        </p:nvPicPr>
        <p:blipFill>
          <a:blip r:embed="rId4" cstate="print"/>
          <a:srcRect/>
          <a:stretch>
            <a:fillRect/>
          </a:stretch>
        </p:blipFill>
        <p:spPr bwMode="auto">
          <a:xfrm>
            <a:off x="6629400" y="3886200"/>
            <a:ext cx="2092640" cy="2377440"/>
          </a:xfrm>
          <a:prstGeom prst="rect">
            <a:avLst/>
          </a:prstGeom>
          <a:noFill/>
        </p:spPr>
      </p:pic>
      <p:sp>
        <p:nvSpPr>
          <p:cNvPr id="6" name="TextBox 5"/>
          <p:cNvSpPr txBox="1"/>
          <p:nvPr/>
        </p:nvSpPr>
        <p:spPr>
          <a:xfrm>
            <a:off x="6477000" y="3276600"/>
            <a:ext cx="2438400" cy="369332"/>
          </a:xfrm>
          <a:prstGeom prst="rect">
            <a:avLst/>
          </a:prstGeom>
          <a:noFill/>
        </p:spPr>
        <p:txBody>
          <a:bodyPr wrap="square" rtlCol="0">
            <a:spAutoFit/>
          </a:bodyPr>
          <a:lstStyle/>
          <a:p>
            <a:r>
              <a:rPr lang="en-US" b="1" dirty="0" err="1"/>
              <a:t>Augustin</a:t>
            </a:r>
            <a:r>
              <a:rPr lang="en-US" b="1" dirty="0"/>
              <a:t> de Coulomb</a:t>
            </a:r>
          </a:p>
        </p:txBody>
      </p:sp>
      <p:sp>
        <p:nvSpPr>
          <p:cNvPr id="7" name="TextBox 6"/>
          <p:cNvSpPr txBox="1"/>
          <p:nvPr/>
        </p:nvSpPr>
        <p:spPr>
          <a:xfrm>
            <a:off x="6629400" y="6248400"/>
            <a:ext cx="2133600" cy="381000"/>
          </a:xfrm>
          <a:prstGeom prst="rect">
            <a:avLst/>
          </a:prstGeom>
          <a:noFill/>
        </p:spPr>
        <p:txBody>
          <a:bodyPr wrap="square" rtlCol="0">
            <a:spAutoFit/>
          </a:bodyPr>
          <a:lstStyle/>
          <a:p>
            <a:r>
              <a:rPr lang="en-US" b="1" dirty="0"/>
              <a:t>Karl Friedrich Gauss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p>
            <a:pPr algn="l"/>
            <a:r>
              <a:rPr lang="en-US" sz="3000" b="1" dirty="0"/>
              <a:t>  Fundamental postulates of Electrostatics in Free Space</a:t>
            </a:r>
          </a:p>
        </p:txBody>
      </p:sp>
      <p:sp>
        <p:nvSpPr>
          <p:cNvPr id="3" name="Content Placeholder 2"/>
          <p:cNvSpPr>
            <a:spLocks noGrp="1"/>
          </p:cNvSpPr>
          <p:nvPr>
            <p:ph idx="1"/>
          </p:nvPr>
        </p:nvSpPr>
        <p:spPr>
          <a:xfrm>
            <a:off x="0" y="762000"/>
            <a:ext cx="5257800" cy="6096000"/>
          </a:xfrm>
        </p:spPr>
        <p:txBody>
          <a:bodyPr>
            <a:normAutofit fontScale="62500" lnSpcReduction="20000"/>
          </a:bodyPr>
          <a:lstStyle/>
          <a:p>
            <a:pPr algn="just"/>
            <a:r>
              <a:rPr lang="en-US" dirty="0"/>
              <a:t>As discussed previously, the only  vector quantities considered in electrostatics is the Electric field intensity, E</a:t>
            </a:r>
          </a:p>
          <a:p>
            <a:pPr algn="just"/>
            <a:endParaRPr lang="en-US" dirty="0"/>
          </a:p>
          <a:p>
            <a:pPr algn="just"/>
            <a:r>
              <a:rPr lang="en-US" dirty="0"/>
              <a:t> Also among the universal constants, only the permittivity of free space ɛ</a:t>
            </a:r>
            <a:r>
              <a:rPr lang="en-US" sz="2000" dirty="0"/>
              <a:t>0</a:t>
            </a:r>
            <a:r>
              <a:rPr lang="en-US" dirty="0"/>
              <a:t>, is considered</a:t>
            </a:r>
          </a:p>
          <a:p>
            <a:pPr algn="just"/>
            <a:endParaRPr lang="en-US" dirty="0"/>
          </a:p>
          <a:p>
            <a:pPr algn="just"/>
            <a:r>
              <a:rPr lang="en-US" dirty="0"/>
              <a:t>Electric field intensity, E is defined as the force per unit charge that a very small stationary test charge experiences when it is placed in a region where an electric field exists</a:t>
            </a:r>
          </a:p>
          <a:p>
            <a:pPr algn="just">
              <a:buNone/>
            </a:pPr>
            <a:endParaRPr lang="en-US" dirty="0"/>
          </a:p>
          <a:p>
            <a:pPr algn="just"/>
            <a:r>
              <a:rPr lang="en-US" dirty="0"/>
              <a:t>According to Helmholtz’s theorem, we have to specify the </a:t>
            </a:r>
            <a:r>
              <a:rPr lang="en-US" i="1" dirty="0"/>
              <a:t>divergence</a:t>
            </a:r>
            <a:r>
              <a:rPr lang="en-US" dirty="0"/>
              <a:t> and </a:t>
            </a:r>
            <a:r>
              <a:rPr lang="en-US" i="1" dirty="0"/>
              <a:t>curl </a:t>
            </a:r>
            <a:r>
              <a:rPr lang="en-US" dirty="0"/>
              <a:t>of E in electrostatics</a:t>
            </a:r>
          </a:p>
          <a:p>
            <a:pPr algn="just"/>
            <a:endParaRPr lang="en-US" dirty="0"/>
          </a:p>
          <a:p>
            <a:pPr algn="just"/>
            <a:r>
              <a:rPr lang="en-US" dirty="0"/>
              <a:t>The 2 postulates are simple n concise and can be used to derive any laws in electrostatics</a:t>
            </a:r>
          </a:p>
          <a:p>
            <a:pPr algn="just"/>
            <a:endParaRPr lang="en-US" dirty="0"/>
          </a:p>
          <a:p>
            <a:pPr algn="just"/>
            <a:r>
              <a:rPr lang="en-US" dirty="0"/>
              <a:t>They can be written in differential form or integral form</a:t>
            </a:r>
          </a:p>
        </p:txBody>
      </p:sp>
      <p:sp>
        <p:nvSpPr>
          <p:cNvPr id="675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77000" y="838200"/>
            <a:ext cx="1953930" cy="640080"/>
          </a:xfrm>
          <a:prstGeom prst="rect">
            <a:avLst/>
          </a:prstGeom>
          <a:noFill/>
        </p:spPr>
      </p:pic>
      <p:sp>
        <p:nvSpPr>
          <p:cNvPr id="67587" name="Rectangle 3"/>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58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77000" y="1752600"/>
            <a:ext cx="1554480" cy="337935"/>
          </a:xfrm>
          <a:prstGeom prst="rect">
            <a:avLst/>
          </a:prstGeom>
          <a:noFill/>
        </p:spPr>
      </p:pic>
      <p:sp>
        <p:nvSpPr>
          <p:cNvPr id="67590" name="Rectangle 6"/>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67594"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836920" y="2438400"/>
            <a:ext cx="3307080" cy="640080"/>
          </a:xfrm>
          <a:prstGeom prst="rect">
            <a:avLst/>
          </a:prstGeom>
          <a:noFill/>
        </p:spPr>
      </p:pic>
      <p:pic>
        <p:nvPicPr>
          <p:cNvPr id="67593"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867400" y="3124200"/>
            <a:ext cx="1133856" cy="365760"/>
          </a:xfrm>
          <a:prstGeom prst="rect">
            <a:avLst/>
          </a:prstGeom>
          <a:noFill/>
        </p:spPr>
      </p:pic>
      <p:pic>
        <p:nvPicPr>
          <p:cNvPr id="6759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943600" y="4724400"/>
            <a:ext cx="1312164" cy="640080"/>
          </a:xfrm>
          <a:prstGeom prst="rect">
            <a:avLst/>
          </a:prstGeom>
          <a:noFill/>
        </p:spPr>
      </p:pic>
      <p:pic>
        <p:nvPicPr>
          <p:cNvPr id="6759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943600" y="5410200"/>
            <a:ext cx="3019864" cy="640080"/>
          </a:xfrm>
          <a:prstGeom prst="rect">
            <a:avLst/>
          </a:prstGeom>
          <a:noFill/>
        </p:spPr>
      </p:pic>
      <p:sp>
        <p:nvSpPr>
          <p:cNvPr id="6759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7596" name="Rectangle 12"/>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597" name="Rectangle 13"/>
          <p:cNvSpPr>
            <a:spLocks noChangeArrowheads="1"/>
          </p:cNvSpPr>
          <p:nvPr/>
        </p:nvSpPr>
        <p:spPr bwMode="auto">
          <a:xfrm>
            <a:off x="0" y="990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598" name="Rectangle 14"/>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599" name="Rectangle 15"/>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 name="Rectangle 18"/>
          <p:cNvSpPr/>
          <p:nvPr/>
        </p:nvSpPr>
        <p:spPr>
          <a:xfrm>
            <a:off x="5410200" y="685800"/>
            <a:ext cx="76200" cy="6172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Rectangle 19"/>
          <p:cNvSpPr/>
          <p:nvPr/>
        </p:nvSpPr>
        <p:spPr>
          <a:xfrm>
            <a:off x="5715000" y="2362200"/>
            <a:ext cx="3429000" cy="213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867400" y="3581400"/>
            <a:ext cx="2895600" cy="923330"/>
          </a:xfrm>
          <a:prstGeom prst="rect">
            <a:avLst/>
          </a:prstGeom>
          <a:noFill/>
        </p:spPr>
        <p:txBody>
          <a:bodyPr wrap="square" rtlCol="0">
            <a:spAutoFit/>
          </a:bodyPr>
          <a:lstStyle/>
          <a:p>
            <a:r>
              <a:rPr lang="en-US" b="1" dirty="0"/>
              <a:t>Fundamental postulates of electrostatics in free space (differential form)</a:t>
            </a:r>
          </a:p>
        </p:txBody>
      </p:sp>
      <p:sp>
        <p:nvSpPr>
          <p:cNvPr id="22" name="Rectangle 21"/>
          <p:cNvSpPr/>
          <p:nvPr/>
        </p:nvSpPr>
        <p:spPr>
          <a:xfrm>
            <a:off x="5715000" y="4648200"/>
            <a:ext cx="3429000" cy="220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867400" y="5934670"/>
            <a:ext cx="2743200" cy="923330"/>
          </a:xfrm>
          <a:prstGeom prst="rect">
            <a:avLst/>
          </a:prstGeom>
          <a:noFill/>
        </p:spPr>
        <p:txBody>
          <a:bodyPr wrap="square" rtlCol="0">
            <a:spAutoFit/>
          </a:bodyPr>
          <a:lstStyle/>
          <a:p>
            <a:r>
              <a:rPr lang="en-US" b="1" dirty="0"/>
              <a:t>Fundamental postulates of electrostatics in free space (integral form)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048000" cy="563562"/>
          </a:xfrm>
        </p:spPr>
        <p:txBody>
          <a:bodyPr>
            <a:noAutofit/>
          </a:bodyPr>
          <a:lstStyle/>
          <a:p>
            <a:r>
              <a:rPr lang="en-US" sz="3200" b="1" dirty="0"/>
              <a:t>Coulomb’s Law</a:t>
            </a:r>
          </a:p>
        </p:txBody>
      </p:sp>
      <p:pic>
        <p:nvPicPr>
          <p:cNvPr id="69634" name="Picture 2"/>
          <p:cNvPicPr>
            <a:picLocks noChangeAspect="1" noChangeArrowheads="1"/>
          </p:cNvPicPr>
          <p:nvPr/>
        </p:nvPicPr>
        <p:blipFill>
          <a:blip r:embed="rId3" cstate="print"/>
          <a:srcRect/>
          <a:stretch>
            <a:fillRect/>
          </a:stretch>
        </p:blipFill>
        <p:spPr bwMode="auto">
          <a:xfrm>
            <a:off x="0" y="685800"/>
            <a:ext cx="4642337" cy="2011680"/>
          </a:xfrm>
          <a:prstGeom prst="rect">
            <a:avLst/>
          </a:prstGeom>
          <a:noFill/>
          <a:ln w="9525">
            <a:noFill/>
            <a:miter lim="800000"/>
            <a:headEnd/>
            <a:tailEnd/>
          </a:ln>
        </p:spPr>
      </p:pic>
      <p:sp>
        <p:nvSpPr>
          <p:cNvPr id="5" name="TextBox 4"/>
          <p:cNvSpPr txBox="1"/>
          <p:nvPr/>
        </p:nvSpPr>
        <p:spPr>
          <a:xfrm>
            <a:off x="222737" y="2590800"/>
            <a:ext cx="1600200" cy="646331"/>
          </a:xfrm>
          <a:prstGeom prst="rect">
            <a:avLst/>
          </a:prstGeom>
          <a:noFill/>
        </p:spPr>
        <p:txBody>
          <a:bodyPr wrap="square" rtlCol="0">
            <a:spAutoFit/>
          </a:bodyPr>
          <a:lstStyle/>
          <a:p>
            <a:r>
              <a:rPr lang="en-US" dirty="0"/>
              <a:t>Point charge at the origin</a:t>
            </a:r>
          </a:p>
        </p:txBody>
      </p:sp>
      <p:sp>
        <p:nvSpPr>
          <p:cNvPr id="6" name="TextBox 5"/>
          <p:cNvSpPr txBox="1"/>
          <p:nvPr/>
        </p:nvSpPr>
        <p:spPr>
          <a:xfrm>
            <a:off x="2737337" y="2590800"/>
            <a:ext cx="1905000" cy="646331"/>
          </a:xfrm>
          <a:prstGeom prst="rect">
            <a:avLst/>
          </a:prstGeom>
          <a:noFill/>
        </p:spPr>
        <p:txBody>
          <a:bodyPr wrap="square" rtlCol="0">
            <a:spAutoFit/>
          </a:bodyPr>
          <a:lstStyle/>
          <a:p>
            <a:r>
              <a:rPr lang="en-US" dirty="0"/>
              <a:t>Point charge  NOT at the origin</a:t>
            </a:r>
          </a:p>
        </p:txBody>
      </p:sp>
      <p:sp>
        <p:nvSpPr>
          <p:cNvPr id="7" name="TextBox 6"/>
          <p:cNvSpPr txBox="1"/>
          <p:nvPr/>
        </p:nvSpPr>
        <p:spPr>
          <a:xfrm>
            <a:off x="0" y="3200400"/>
            <a:ext cx="4876800" cy="369332"/>
          </a:xfrm>
          <a:prstGeom prst="rect">
            <a:avLst/>
          </a:prstGeom>
          <a:noFill/>
        </p:spPr>
        <p:txBody>
          <a:bodyPr wrap="square" rtlCol="0">
            <a:spAutoFit/>
          </a:bodyPr>
          <a:lstStyle/>
          <a:p>
            <a:r>
              <a:rPr lang="en-US" b="1" dirty="0"/>
              <a:t>Fig.1 Electric field intensity due to a point charge</a:t>
            </a:r>
          </a:p>
        </p:txBody>
      </p:sp>
      <p:sp>
        <p:nvSpPr>
          <p:cNvPr id="696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963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3737" y="3657600"/>
            <a:ext cx="3331699" cy="640080"/>
          </a:xfrm>
          <a:prstGeom prst="rect">
            <a:avLst/>
          </a:prstGeom>
          <a:noFill/>
        </p:spPr>
      </p:pic>
      <p:sp>
        <p:nvSpPr>
          <p:cNvPr id="696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963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32337" y="4343400"/>
            <a:ext cx="2773680" cy="640080"/>
          </a:xfrm>
          <a:prstGeom prst="rect">
            <a:avLst/>
          </a:prstGeom>
          <a:noFill/>
        </p:spPr>
      </p:pic>
      <p:sp>
        <p:nvSpPr>
          <p:cNvPr id="69639" name="Rectangle 7"/>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9641"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9640"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137" y="5181600"/>
            <a:ext cx="3556000" cy="640080"/>
          </a:xfrm>
          <a:prstGeom prst="rect">
            <a:avLst/>
          </a:prstGeom>
          <a:noFill/>
        </p:spPr>
      </p:pic>
      <p:sp>
        <p:nvSpPr>
          <p:cNvPr id="69642" name="Rectangle 10"/>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Rectangle 15"/>
          <p:cNvSpPr/>
          <p:nvPr/>
        </p:nvSpPr>
        <p:spPr>
          <a:xfrm>
            <a:off x="603737" y="5105400"/>
            <a:ext cx="4038600" cy="12954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9600" y="5791201"/>
            <a:ext cx="4032737" cy="646331"/>
          </a:xfrm>
          <a:prstGeom prst="rect">
            <a:avLst/>
          </a:prstGeom>
          <a:noFill/>
        </p:spPr>
        <p:txBody>
          <a:bodyPr wrap="square" rtlCol="0">
            <a:spAutoFit/>
          </a:bodyPr>
          <a:lstStyle/>
          <a:p>
            <a:r>
              <a:rPr lang="en-US" dirty="0">
                <a:solidFill>
                  <a:srgbClr val="FF0000"/>
                </a:solidFill>
              </a:rPr>
              <a:t>Electric field intensity of a point charge at the origin</a:t>
            </a:r>
          </a:p>
        </p:txBody>
      </p:sp>
      <p:sp>
        <p:nvSpPr>
          <p:cNvPr id="69644"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9645" name="Rectangle 13"/>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2" name="Rectangle 21"/>
          <p:cNvSpPr/>
          <p:nvPr/>
        </p:nvSpPr>
        <p:spPr>
          <a:xfrm>
            <a:off x="5334000" y="228600"/>
            <a:ext cx="3810000"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646" name="Picture 1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715000" y="457200"/>
            <a:ext cx="2864358" cy="640080"/>
          </a:xfrm>
          <a:prstGeom prst="rect">
            <a:avLst/>
          </a:prstGeom>
          <a:noFill/>
        </p:spPr>
      </p:pic>
      <p:sp>
        <p:nvSpPr>
          <p:cNvPr id="69648" name="Rectangle 16"/>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 name="TextBox 25"/>
          <p:cNvSpPr txBox="1"/>
          <p:nvPr/>
        </p:nvSpPr>
        <p:spPr>
          <a:xfrm>
            <a:off x="5334000" y="1066800"/>
            <a:ext cx="3810000" cy="646331"/>
          </a:xfrm>
          <a:prstGeom prst="rect">
            <a:avLst/>
          </a:prstGeom>
          <a:noFill/>
        </p:spPr>
        <p:txBody>
          <a:bodyPr wrap="square" rtlCol="0">
            <a:spAutoFit/>
          </a:bodyPr>
          <a:lstStyle/>
          <a:p>
            <a:r>
              <a:rPr lang="en-US" dirty="0">
                <a:solidFill>
                  <a:srgbClr val="FF0000"/>
                </a:solidFill>
              </a:rPr>
              <a:t>Electric field intensity of a point charge at an arbitrary location</a:t>
            </a:r>
          </a:p>
        </p:txBody>
      </p:sp>
      <p:sp>
        <p:nvSpPr>
          <p:cNvPr id="27" name="TextBox 26"/>
          <p:cNvSpPr txBox="1"/>
          <p:nvPr/>
        </p:nvSpPr>
        <p:spPr>
          <a:xfrm>
            <a:off x="5105400" y="2133600"/>
            <a:ext cx="4038600" cy="1477328"/>
          </a:xfrm>
          <a:prstGeom prst="rect">
            <a:avLst/>
          </a:prstGeom>
          <a:noFill/>
        </p:spPr>
        <p:txBody>
          <a:bodyPr wrap="square" rtlCol="0">
            <a:spAutoFit/>
          </a:bodyPr>
          <a:lstStyle/>
          <a:p>
            <a:pPr algn="just"/>
            <a:r>
              <a:rPr lang="en-US" dirty="0"/>
              <a:t>When a point charge q</a:t>
            </a:r>
            <a:r>
              <a:rPr lang="en-US" sz="1400" dirty="0"/>
              <a:t>2</a:t>
            </a:r>
            <a:r>
              <a:rPr lang="en-US" dirty="0"/>
              <a:t> is placed in the field of another point charge q</a:t>
            </a:r>
            <a:r>
              <a:rPr lang="en-US" sz="1400" dirty="0"/>
              <a:t>1</a:t>
            </a:r>
            <a:r>
              <a:rPr lang="en-US" dirty="0"/>
              <a:t>, a force F</a:t>
            </a:r>
            <a:r>
              <a:rPr lang="en-US" sz="1400" dirty="0"/>
              <a:t>12</a:t>
            </a:r>
            <a:r>
              <a:rPr lang="en-US" dirty="0"/>
              <a:t> is experienced by q</a:t>
            </a:r>
            <a:r>
              <a:rPr lang="en-US" sz="1400" dirty="0"/>
              <a:t>2</a:t>
            </a:r>
            <a:r>
              <a:rPr lang="en-US" dirty="0"/>
              <a:t> due to the electric field intensity E</a:t>
            </a:r>
            <a:r>
              <a:rPr lang="en-US" sz="1400" dirty="0"/>
              <a:t>12</a:t>
            </a:r>
            <a:r>
              <a:rPr lang="en-US" dirty="0"/>
              <a:t> of q</a:t>
            </a:r>
            <a:r>
              <a:rPr lang="en-US" sz="1400" dirty="0"/>
              <a:t>1</a:t>
            </a:r>
            <a:r>
              <a:rPr lang="en-US" dirty="0"/>
              <a:t> at q</a:t>
            </a:r>
            <a:r>
              <a:rPr lang="en-US" sz="1400" dirty="0"/>
              <a:t>2</a:t>
            </a:r>
            <a:r>
              <a:rPr lang="en-US" dirty="0"/>
              <a:t>. This force is given as:</a:t>
            </a:r>
          </a:p>
        </p:txBody>
      </p:sp>
      <p:sp>
        <p:nvSpPr>
          <p:cNvPr id="69650" name="Rectangle 18"/>
          <p:cNvSpPr>
            <a:spLocks noChangeArrowheads="1"/>
          </p:cNvSpPr>
          <p:nvPr/>
        </p:nvSpPr>
        <p:spPr bwMode="auto">
          <a:xfrm>
            <a:off x="0" y="67016"/>
            <a:ext cx="25146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a:p>
        </p:txBody>
      </p:sp>
      <p:pic>
        <p:nvPicPr>
          <p:cNvPr id="69649"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257800" y="3886200"/>
            <a:ext cx="3702084" cy="640080"/>
          </a:xfrm>
          <a:prstGeom prst="rect">
            <a:avLst/>
          </a:prstGeom>
          <a:noFill/>
        </p:spPr>
      </p:pic>
      <p:sp>
        <p:nvSpPr>
          <p:cNvPr id="69651" name="Rectangle 19"/>
          <p:cNvSpPr>
            <a:spLocks noChangeArrowheads="1"/>
          </p:cNvSpPr>
          <p:nvPr/>
        </p:nvSpPr>
        <p:spPr bwMode="auto">
          <a:xfrm>
            <a:off x="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1" name="Rectangle 30"/>
          <p:cNvSpPr/>
          <p:nvPr/>
        </p:nvSpPr>
        <p:spPr>
          <a:xfrm>
            <a:off x="5029200" y="2133601"/>
            <a:ext cx="4114800" cy="4495799"/>
          </a:xfrm>
          <a:prstGeom prst="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181600" y="4648200"/>
            <a:ext cx="3962400" cy="1754326"/>
          </a:xfrm>
          <a:prstGeom prst="rect">
            <a:avLst/>
          </a:prstGeom>
          <a:noFill/>
        </p:spPr>
        <p:txBody>
          <a:bodyPr wrap="square" rtlCol="0">
            <a:spAutoFit/>
          </a:bodyPr>
          <a:lstStyle/>
          <a:p>
            <a:pPr algn="just"/>
            <a:r>
              <a:rPr lang="en-US" b="1" dirty="0"/>
              <a:t>This is the </a:t>
            </a:r>
            <a:r>
              <a:rPr lang="en-US" b="1" u="sng" dirty="0">
                <a:solidFill>
                  <a:srgbClr val="FF0000"/>
                </a:solidFill>
              </a:rPr>
              <a:t>Coulomb’s law </a:t>
            </a:r>
            <a:r>
              <a:rPr lang="en-US" b="1" dirty="0"/>
              <a:t>which states that: </a:t>
            </a:r>
            <a:r>
              <a:rPr lang="en-US" b="1" i="1" dirty="0"/>
              <a:t>the force between two point charges is proportional to the product of the charges and inversely proportional to the square of the distance of separation</a:t>
            </a:r>
          </a:p>
        </p:txBody>
      </p:sp>
      <p:sp>
        <p:nvSpPr>
          <p:cNvPr id="33" name="Rectangle 32"/>
          <p:cNvSpPr/>
          <p:nvPr/>
        </p:nvSpPr>
        <p:spPr>
          <a:xfrm>
            <a:off x="0" y="533400"/>
            <a:ext cx="4876800" cy="3048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33400"/>
          </a:xfrm>
        </p:spPr>
        <p:txBody>
          <a:bodyPr>
            <a:noAutofit/>
          </a:bodyPr>
          <a:lstStyle/>
          <a:p>
            <a:r>
              <a:rPr lang="en-US" sz="3000" b="1" dirty="0"/>
              <a:t>Electric field due to a continuous distribution of charge</a:t>
            </a:r>
          </a:p>
        </p:txBody>
      </p:sp>
      <p:pic>
        <p:nvPicPr>
          <p:cNvPr id="70658" name="Picture 2"/>
          <p:cNvPicPr>
            <a:picLocks noChangeAspect="1" noChangeArrowheads="1"/>
          </p:cNvPicPr>
          <p:nvPr/>
        </p:nvPicPr>
        <p:blipFill>
          <a:blip r:embed="rId2" cstate="print"/>
          <a:srcRect/>
          <a:stretch>
            <a:fillRect/>
          </a:stretch>
        </p:blipFill>
        <p:spPr bwMode="auto">
          <a:xfrm>
            <a:off x="762000" y="457200"/>
            <a:ext cx="3886204" cy="3017520"/>
          </a:xfrm>
          <a:prstGeom prst="rect">
            <a:avLst/>
          </a:prstGeom>
          <a:noFill/>
          <a:ln w="9525">
            <a:noFill/>
            <a:miter lim="800000"/>
            <a:headEnd/>
            <a:tailEnd/>
          </a:ln>
        </p:spPr>
      </p:pic>
      <p:sp>
        <p:nvSpPr>
          <p:cNvPr id="6" name="TextBox 5"/>
          <p:cNvSpPr txBox="1"/>
          <p:nvPr/>
        </p:nvSpPr>
        <p:spPr>
          <a:xfrm>
            <a:off x="0" y="3657600"/>
            <a:ext cx="4572000" cy="1631216"/>
          </a:xfrm>
          <a:prstGeom prst="rect">
            <a:avLst/>
          </a:prstGeom>
          <a:noFill/>
        </p:spPr>
        <p:txBody>
          <a:bodyPr wrap="square" rtlCol="0">
            <a:spAutoFit/>
          </a:bodyPr>
          <a:lstStyle/>
          <a:p>
            <a:pPr algn="just"/>
            <a:r>
              <a:rPr lang="en-US" sz="2000" dirty="0"/>
              <a:t>Electric field caused by a continuous distribution of charge can be obtained by integrating  the contribution of an element charge over the charge distribution</a:t>
            </a:r>
          </a:p>
        </p:txBody>
      </p:sp>
      <p:pic>
        <p:nvPicPr>
          <p:cNvPr id="7066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10200" y="762000"/>
            <a:ext cx="3088386" cy="640080"/>
          </a:xfrm>
          <a:prstGeom prst="rect">
            <a:avLst/>
          </a:prstGeom>
          <a:noFill/>
        </p:spPr>
      </p:pic>
      <p:pic>
        <p:nvPicPr>
          <p:cNvPr id="7066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86400" y="2362200"/>
            <a:ext cx="3056382" cy="640080"/>
          </a:xfrm>
          <a:prstGeom prst="rect">
            <a:avLst/>
          </a:prstGeom>
          <a:noFill/>
        </p:spPr>
      </p:pic>
      <p:pic>
        <p:nvPicPr>
          <p:cNvPr id="7065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486400" y="4038600"/>
            <a:ext cx="3008376" cy="640080"/>
          </a:xfrm>
          <a:prstGeom prst="rect">
            <a:avLst/>
          </a:prstGeom>
          <a:noFill/>
        </p:spPr>
      </p:pic>
      <p:sp>
        <p:nvSpPr>
          <p:cNvPr id="70662"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0663" name="Rectangle 7"/>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0" y="1219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5" name="Rectangle 9"/>
          <p:cNvSpPr>
            <a:spLocks noChangeArrowheads="1"/>
          </p:cNvSpPr>
          <p:nvPr/>
        </p:nvSpPr>
        <p:spPr bwMode="auto">
          <a:xfrm>
            <a:off x="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 name="TextBox 13"/>
          <p:cNvSpPr txBox="1"/>
          <p:nvPr/>
        </p:nvSpPr>
        <p:spPr>
          <a:xfrm>
            <a:off x="5410200" y="1447800"/>
            <a:ext cx="3124200" cy="646331"/>
          </a:xfrm>
          <a:prstGeom prst="rect">
            <a:avLst/>
          </a:prstGeom>
          <a:noFill/>
        </p:spPr>
        <p:txBody>
          <a:bodyPr wrap="square" rtlCol="0">
            <a:spAutoFit/>
          </a:bodyPr>
          <a:lstStyle/>
          <a:p>
            <a:r>
              <a:rPr lang="en-US" dirty="0">
                <a:solidFill>
                  <a:schemeClr val="accent6"/>
                </a:solidFill>
              </a:rPr>
              <a:t>Electric field intensity of a volume distribution of charge</a:t>
            </a:r>
          </a:p>
        </p:txBody>
      </p:sp>
      <p:sp>
        <p:nvSpPr>
          <p:cNvPr id="15" name="TextBox 14"/>
          <p:cNvSpPr txBox="1"/>
          <p:nvPr/>
        </p:nvSpPr>
        <p:spPr>
          <a:xfrm>
            <a:off x="5257800" y="3124200"/>
            <a:ext cx="3352800" cy="646331"/>
          </a:xfrm>
          <a:prstGeom prst="rect">
            <a:avLst/>
          </a:prstGeom>
          <a:noFill/>
        </p:spPr>
        <p:txBody>
          <a:bodyPr wrap="square" rtlCol="0">
            <a:spAutoFit/>
          </a:bodyPr>
          <a:lstStyle/>
          <a:p>
            <a:r>
              <a:rPr lang="en-US" dirty="0">
                <a:solidFill>
                  <a:srgbClr val="C00000"/>
                </a:solidFill>
              </a:rPr>
              <a:t>Electric field intensity of a surface distribution of charge</a:t>
            </a:r>
          </a:p>
        </p:txBody>
      </p:sp>
      <p:sp>
        <p:nvSpPr>
          <p:cNvPr id="16" name="TextBox 15"/>
          <p:cNvSpPr txBox="1"/>
          <p:nvPr/>
        </p:nvSpPr>
        <p:spPr>
          <a:xfrm>
            <a:off x="5410200" y="4648200"/>
            <a:ext cx="3124200" cy="646331"/>
          </a:xfrm>
          <a:prstGeom prst="rect">
            <a:avLst/>
          </a:prstGeom>
          <a:noFill/>
        </p:spPr>
        <p:txBody>
          <a:bodyPr wrap="square" rtlCol="0">
            <a:spAutoFit/>
          </a:bodyPr>
          <a:lstStyle/>
          <a:p>
            <a:r>
              <a:rPr lang="en-US" dirty="0">
                <a:solidFill>
                  <a:srgbClr val="0070C0"/>
                </a:solidFill>
              </a:rPr>
              <a:t>Electric field intensity of a line distribution of charge</a:t>
            </a:r>
          </a:p>
        </p:txBody>
      </p:sp>
      <p:sp>
        <p:nvSpPr>
          <p:cNvPr id="70667"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0666"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638800" y="5562600"/>
            <a:ext cx="2578100" cy="640080"/>
          </a:xfrm>
          <a:prstGeom prst="rect">
            <a:avLst/>
          </a:prstGeom>
          <a:noFill/>
        </p:spPr>
      </p:pic>
      <p:sp>
        <p:nvSpPr>
          <p:cNvPr id="70668" name="Rectangle 12"/>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 name="TextBox 19"/>
          <p:cNvSpPr txBox="1"/>
          <p:nvPr/>
        </p:nvSpPr>
        <p:spPr>
          <a:xfrm>
            <a:off x="5029200" y="6211669"/>
            <a:ext cx="4114800" cy="646331"/>
          </a:xfrm>
          <a:prstGeom prst="rect">
            <a:avLst/>
          </a:prstGeom>
          <a:noFill/>
        </p:spPr>
        <p:txBody>
          <a:bodyPr wrap="square" rtlCol="0">
            <a:spAutoFit/>
          </a:bodyPr>
          <a:lstStyle/>
          <a:p>
            <a:r>
              <a:rPr lang="en-US" dirty="0">
                <a:solidFill>
                  <a:srgbClr val="FF0000"/>
                </a:solidFill>
              </a:rPr>
              <a:t>Electric field intensity due to an infinite straight line charge of uniform density</a:t>
            </a:r>
          </a:p>
        </p:txBody>
      </p:sp>
      <p:sp>
        <p:nvSpPr>
          <p:cNvPr id="21" name="Rectangle 20"/>
          <p:cNvSpPr/>
          <p:nvPr/>
        </p:nvSpPr>
        <p:spPr>
          <a:xfrm>
            <a:off x="4800600" y="5410200"/>
            <a:ext cx="4343400" cy="1447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57800" y="3810000"/>
            <a:ext cx="3429000" cy="14478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57800" y="2209800"/>
            <a:ext cx="3429000" cy="1524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257800" y="685800"/>
            <a:ext cx="3429000" cy="14478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867400"/>
          </a:xfrm>
        </p:spPr>
        <p:txBody>
          <a:bodyPr>
            <a:normAutofit fontScale="85000" lnSpcReduction="20000"/>
          </a:bodyPr>
          <a:lstStyle/>
          <a:p>
            <a:r>
              <a:rPr lang="en-US" dirty="0"/>
              <a:t>An electric field has two sources: a positive charge and a negative charge</a:t>
            </a:r>
          </a:p>
          <a:p>
            <a:endParaRPr lang="en-US" dirty="0"/>
          </a:p>
          <a:p>
            <a:r>
              <a:rPr lang="en-US" dirty="0"/>
              <a:t>Moving electric charges produce current which gives rise to a magnetic field</a:t>
            </a:r>
          </a:p>
          <a:p>
            <a:endParaRPr lang="en-US" dirty="0"/>
          </a:p>
          <a:p>
            <a:r>
              <a:rPr lang="en-US" dirty="0"/>
              <a:t>A field is a spatial distribution of a quantity which may or may not be a function of time</a:t>
            </a:r>
          </a:p>
          <a:p>
            <a:endParaRPr lang="en-US" dirty="0"/>
          </a:p>
          <a:p>
            <a:r>
              <a:rPr lang="en-US" dirty="0"/>
              <a:t>Therefore a time-varying electric field is accompanied by a magnetic field, and vice versa</a:t>
            </a:r>
          </a:p>
          <a:p>
            <a:endParaRPr lang="en-US" dirty="0"/>
          </a:p>
          <a:p>
            <a:r>
              <a:rPr lang="en-US" dirty="0"/>
              <a:t>A time-varying electric field coupled with a time-varying magnetic field results in a electromagnetic field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048000" cy="563562"/>
          </a:xfrm>
        </p:spPr>
        <p:txBody>
          <a:bodyPr>
            <a:noAutofit/>
          </a:bodyPr>
          <a:lstStyle/>
          <a:p>
            <a:r>
              <a:rPr lang="en-US" sz="3200" b="1" dirty="0"/>
              <a:t>Electric Potential</a:t>
            </a:r>
          </a:p>
        </p:txBody>
      </p:sp>
      <p:sp>
        <p:nvSpPr>
          <p:cNvPr id="4" name="TextBox 3"/>
          <p:cNvSpPr txBox="1"/>
          <p:nvPr/>
        </p:nvSpPr>
        <p:spPr>
          <a:xfrm>
            <a:off x="228600" y="685800"/>
            <a:ext cx="3733800" cy="369332"/>
          </a:xfrm>
          <a:prstGeom prst="rect">
            <a:avLst/>
          </a:prstGeom>
          <a:noFill/>
        </p:spPr>
        <p:txBody>
          <a:bodyPr wrap="square" rtlCol="0">
            <a:spAutoFit/>
          </a:bodyPr>
          <a:lstStyle/>
          <a:p>
            <a:r>
              <a:rPr lang="en-US" dirty="0"/>
              <a:t>Electric potential </a:t>
            </a:r>
            <a:r>
              <a:rPr lang="en-US" b="1" dirty="0"/>
              <a:t>V</a:t>
            </a:r>
            <a:r>
              <a:rPr lang="en-US" dirty="0"/>
              <a:t> can be defined as</a:t>
            </a:r>
          </a:p>
        </p:txBody>
      </p:sp>
      <p:sp>
        <p:nvSpPr>
          <p:cNvPr id="5" name="TextBox 4"/>
          <p:cNvSpPr txBox="1"/>
          <p:nvPr/>
        </p:nvSpPr>
        <p:spPr>
          <a:xfrm>
            <a:off x="228600" y="1676400"/>
            <a:ext cx="4343400" cy="1754326"/>
          </a:xfrm>
          <a:prstGeom prst="rect">
            <a:avLst/>
          </a:prstGeom>
          <a:noFill/>
        </p:spPr>
        <p:txBody>
          <a:bodyPr wrap="square" rtlCol="0">
            <a:spAutoFit/>
          </a:bodyPr>
          <a:lstStyle/>
          <a:p>
            <a:pPr algn="just"/>
            <a:r>
              <a:rPr lang="en-US" dirty="0"/>
              <a:t>Electric potential is related to the work done in carrying a charge from one point to another. Therefore in moving a unit charge from point P1 to point P2 in a electric field, work must be done against the field and its equal to:</a:t>
            </a:r>
          </a:p>
        </p:txBody>
      </p:sp>
      <p:sp>
        <p:nvSpPr>
          <p:cNvPr id="727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270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43000" y="1219200"/>
            <a:ext cx="1060704" cy="365760"/>
          </a:xfrm>
          <a:prstGeom prst="rect">
            <a:avLst/>
          </a:prstGeom>
          <a:noFill/>
        </p:spPr>
      </p:pic>
      <p:sp>
        <p:nvSpPr>
          <p:cNvPr id="72707" name="Rectangle 3"/>
          <p:cNvSpPr>
            <a:spLocks noChangeArrowheads="1"/>
          </p:cNvSpPr>
          <p:nvPr/>
        </p:nvSpPr>
        <p:spPr bwMode="auto">
          <a:xfrm>
            <a:off x="0" y="691634"/>
            <a:ext cx="38862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270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270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14400" y="3581400"/>
            <a:ext cx="2909455" cy="731520"/>
          </a:xfrm>
          <a:prstGeom prst="rect">
            <a:avLst/>
          </a:prstGeom>
          <a:noFill/>
        </p:spPr>
      </p:pic>
      <p:sp>
        <p:nvSpPr>
          <p:cNvPr id="72710" name="Rectangle 6"/>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271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271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4724400"/>
            <a:ext cx="3075710" cy="731520"/>
          </a:xfrm>
          <a:prstGeom prst="rect">
            <a:avLst/>
          </a:prstGeom>
          <a:noFill/>
        </p:spPr>
      </p:pic>
      <p:sp>
        <p:nvSpPr>
          <p:cNvPr id="72713" name="Rectangle 9"/>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Rectangle 15"/>
          <p:cNvSpPr/>
          <p:nvPr/>
        </p:nvSpPr>
        <p:spPr>
          <a:xfrm>
            <a:off x="0" y="4495800"/>
            <a:ext cx="4495800" cy="2133600"/>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14" name="Picture 10"/>
          <p:cNvPicPr>
            <a:picLocks noChangeAspect="1" noChangeArrowheads="1"/>
          </p:cNvPicPr>
          <p:nvPr/>
        </p:nvPicPr>
        <p:blipFill>
          <a:blip r:embed="rId6" cstate="print"/>
          <a:srcRect l="9086"/>
          <a:stretch>
            <a:fillRect/>
          </a:stretch>
        </p:blipFill>
        <p:spPr bwMode="auto">
          <a:xfrm>
            <a:off x="5257800" y="0"/>
            <a:ext cx="3640015" cy="2103120"/>
          </a:xfrm>
          <a:prstGeom prst="rect">
            <a:avLst/>
          </a:prstGeom>
          <a:noFill/>
          <a:ln w="9525">
            <a:noFill/>
            <a:miter lim="800000"/>
            <a:headEnd/>
            <a:tailEnd/>
          </a:ln>
        </p:spPr>
      </p:pic>
      <p:sp>
        <p:nvSpPr>
          <p:cNvPr id="18" name="TextBox 17"/>
          <p:cNvSpPr txBox="1"/>
          <p:nvPr/>
        </p:nvSpPr>
        <p:spPr>
          <a:xfrm>
            <a:off x="0" y="5486401"/>
            <a:ext cx="4495800" cy="1200329"/>
          </a:xfrm>
          <a:prstGeom prst="rect">
            <a:avLst/>
          </a:prstGeom>
          <a:noFill/>
        </p:spPr>
        <p:txBody>
          <a:bodyPr wrap="square" rtlCol="0">
            <a:spAutoFit/>
          </a:bodyPr>
          <a:lstStyle/>
          <a:p>
            <a:pPr algn="just"/>
            <a:r>
              <a:rPr lang="en-US" dirty="0">
                <a:solidFill>
                  <a:srgbClr val="FF0000"/>
                </a:solidFill>
              </a:rPr>
              <a:t>Therefore the work done in moving a unit charge from P1 to P2 is equal to the Electrostatic potential difference between P1 and P2</a:t>
            </a:r>
          </a:p>
        </p:txBody>
      </p:sp>
      <p:pic>
        <p:nvPicPr>
          <p:cNvPr id="72715" name="Picture 11"/>
          <p:cNvPicPr>
            <a:picLocks noChangeAspect="1" noChangeArrowheads="1"/>
          </p:cNvPicPr>
          <p:nvPr/>
        </p:nvPicPr>
        <p:blipFill>
          <a:blip r:embed="rId7" cstate="print"/>
          <a:srcRect t="8065"/>
          <a:stretch>
            <a:fillRect/>
          </a:stretch>
        </p:blipFill>
        <p:spPr bwMode="auto">
          <a:xfrm>
            <a:off x="5334000" y="2209800"/>
            <a:ext cx="3551054" cy="2377440"/>
          </a:xfrm>
          <a:prstGeom prst="rect">
            <a:avLst/>
          </a:prstGeom>
          <a:noFill/>
          <a:ln w="9525">
            <a:noFill/>
            <a:miter lim="800000"/>
            <a:headEnd/>
            <a:tailEnd/>
          </a:ln>
        </p:spPr>
      </p:pic>
      <p:sp>
        <p:nvSpPr>
          <p:cNvPr id="20" name="TextBox 19"/>
          <p:cNvSpPr txBox="1"/>
          <p:nvPr/>
        </p:nvSpPr>
        <p:spPr>
          <a:xfrm>
            <a:off x="5410200" y="4876800"/>
            <a:ext cx="3429000" cy="923330"/>
          </a:xfrm>
          <a:prstGeom prst="rect">
            <a:avLst/>
          </a:prstGeom>
          <a:noFill/>
        </p:spPr>
        <p:txBody>
          <a:bodyPr wrap="square" rtlCol="0">
            <a:spAutoFit/>
          </a:bodyPr>
          <a:lstStyle/>
          <a:p>
            <a:pPr algn="just"/>
            <a:r>
              <a:rPr lang="en-US" dirty="0">
                <a:solidFill>
                  <a:schemeClr val="accent1"/>
                </a:solidFill>
              </a:rPr>
              <a:t>The electric potential V of a point at a distance R from a point charge </a:t>
            </a:r>
            <a:r>
              <a:rPr lang="en-US" b="1" i="1" dirty="0">
                <a:solidFill>
                  <a:schemeClr val="accent1"/>
                </a:solidFill>
              </a:rPr>
              <a:t>q</a:t>
            </a:r>
            <a:r>
              <a:rPr lang="en-US" dirty="0">
                <a:solidFill>
                  <a:schemeClr val="accent1"/>
                </a:solidFill>
              </a:rPr>
              <a:t> referred at infinity is given by </a:t>
            </a:r>
          </a:p>
        </p:txBody>
      </p:sp>
      <p:sp>
        <p:nvSpPr>
          <p:cNvPr id="7271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2716"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172200" y="5867400"/>
            <a:ext cx="1991368" cy="640080"/>
          </a:xfrm>
          <a:prstGeom prst="rect">
            <a:avLst/>
          </a:prstGeom>
          <a:noFill/>
        </p:spPr>
      </p:pic>
      <p:sp>
        <p:nvSpPr>
          <p:cNvPr id="72718" name="Rectangle 14"/>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Rectangle 23"/>
          <p:cNvSpPr/>
          <p:nvPr/>
        </p:nvSpPr>
        <p:spPr>
          <a:xfrm>
            <a:off x="5334000" y="4800600"/>
            <a:ext cx="3581400" cy="1752600"/>
          </a:xfrm>
          <a:prstGeom prst="rect">
            <a:avLst/>
          </a:prstGeom>
          <a:no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77000" cy="411162"/>
          </a:xfrm>
        </p:spPr>
        <p:txBody>
          <a:bodyPr>
            <a:noAutofit/>
          </a:bodyPr>
          <a:lstStyle/>
          <a:p>
            <a:r>
              <a:rPr lang="en-US" sz="3200" b="1" dirty="0"/>
              <a:t>Material Media </a:t>
            </a:r>
            <a:r>
              <a:rPr lang="en-US" sz="3200" dirty="0"/>
              <a:t>in Static electric field</a:t>
            </a:r>
          </a:p>
        </p:txBody>
      </p:sp>
      <p:sp>
        <p:nvSpPr>
          <p:cNvPr id="4" name="TextBox 3"/>
          <p:cNvSpPr txBox="1"/>
          <p:nvPr/>
        </p:nvSpPr>
        <p:spPr>
          <a:xfrm>
            <a:off x="0" y="609600"/>
            <a:ext cx="9144000" cy="923330"/>
          </a:xfrm>
          <a:prstGeom prst="rect">
            <a:avLst/>
          </a:prstGeom>
          <a:noFill/>
        </p:spPr>
        <p:txBody>
          <a:bodyPr wrap="square" rtlCol="0">
            <a:spAutoFit/>
          </a:bodyPr>
          <a:lstStyle/>
          <a:p>
            <a:pPr algn="just"/>
            <a:r>
              <a:rPr lang="en-US" dirty="0"/>
              <a:t>In previous slide, the electric field of stationary charge distribution has been discussed in Free space. Here, we’ll look at static field behavior in a material medium</a:t>
            </a:r>
          </a:p>
          <a:p>
            <a:r>
              <a:rPr lang="en-US" dirty="0"/>
              <a:t>The 3 main types of materials are </a:t>
            </a:r>
            <a:r>
              <a:rPr lang="en-US" b="1" i="1" dirty="0"/>
              <a:t>conductors, semi-conductors and insulators (dielectrics)</a:t>
            </a:r>
          </a:p>
        </p:txBody>
      </p:sp>
      <p:sp>
        <p:nvSpPr>
          <p:cNvPr id="5" name="TextBox 4"/>
          <p:cNvSpPr txBox="1"/>
          <p:nvPr/>
        </p:nvSpPr>
        <p:spPr>
          <a:xfrm>
            <a:off x="304800" y="1752600"/>
            <a:ext cx="2362200" cy="381000"/>
          </a:xfrm>
          <a:prstGeom prst="rect">
            <a:avLst/>
          </a:prstGeom>
          <a:noFill/>
        </p:spPr>
        <p:txBody>
          <a:bodyPr wrap="square" rtlCol="0">
            <a:spAutoFit/>
          </a:bodyPr>
          <a:lstStyle/>
          <a:p>
            <a:r>
              <a:rPr lang="en-US" b="1" u="sng" dirty="0"/>
              <a:t>INSIDE A CONDUCTOR</a:t>
            </a:r>
          </a:p>
        </p:txBody>
      </p:sp>
      <p:pic>
        <p:nvPicPr>
          <p:cNvPr id="266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 y="2209800"/>
            <a:ext cx="864107" cy="411480"/>
          </a:xfrm>
          <a:prstGeom prst="rect">
            <a:avLst/>
          </a:prstGeom>
          <a:noFill/>
        </p:spPr>
      </p:pic>
      <p:pic>
        <p:nvPicPr>
          <p:cNvPr id="2662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43000" y="2743200"/>
            <a:ext cx="676656" cy="365760"/>
          </a:xfrm>
          <a:prstGeom prst="rect">
            <a:avLst/>
          </a:prstGeom>
          <a:noFill/>
        </p:spPr>
      </p:pic>
      <p:sp>
        <p:nvSpPr>
          <p:cNvPr id="2662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28" name="Rectangle 4"/>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29" name="Rectangle 5"/>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p:cNvSpPr/>
          <p:nvPr/>
        </p:nvSpPr>
        <p:spPr>
          <a:xfrm>
            <a:off x="0" y="1752600"/>
            <a:ext cx="3048000" cy="26670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0" y="3200400"/>
            <a:ext cx="3048000" cy="1200329"/>
          </a:xfrm>
          <a:prstGeom prst="rect">
            <a:avLst/>
          </a:prstGeom>
          <a:noFill/>
        </p:spPr>
        <p:txBody>
          <a:bodyPr wrap="square" rtlCol="0">
            <a:spAutoFit/>
          </a:bodyPr>
          <a:lstStyle/>
          <a:p>
            <a:pPr algn="just"/>
            <a:r>
              <a:rPr lang="en-US" dirty="0">
                <a:solidFill>
                  <a:srgbClr val="FF0000"/>
                </a:solidFill>
              </a:rPr>
              <a:t>Inside a conductor, both free charge and electric field intensity vanish  under static conditions</a:t>
            </a:r>
          </a:p>
        </p:txBody>
      </p:sp>
      <p:pic>
        <p:nvPicPr>
          <p:cNvPr id="26630" name="Picture 6"/>
          <p:cNvPicPr>
            <a:picLocks noChangeAspect="1" noChangeArrowheads="1"/>
          </p:cNvPicPr>
          <p:nvPr/>
        </p:nvPicPr>
        <p:blipFill>
          <a:blip r:embed="rId5" cstate="print"/>
          <a:srcRect t="4902" b="4412"/>
          <a:stretch>
            <a:fillRect/>
          </a:stretch>
        </p:blipFill>
        <p:spPr bwMode="auto">
          <a:xfrm>
            <a:off x="4952999" y="1676400"/>
            <a:ext cx="4030310" cy="2819400"/>
          </a:xfrm>
          <a:prstGeom prst="rect">
            <a:avLst/>
          </a:prstGeom>
          <a:noFill/>
          <a:ln w="9525">
            <a:noFill/>
            <a:miter lim="800000"/>
            <a:headEnd/>
            <a:tailEnd/>
          </a:ln>
        </p:spPr>
      </p:pic>
      <p:sp>
        <p:nvSpPr>
          <p:cNvPr id="14" name="TextBox 13"/>
          <p:cNvSpPr txBox="1"/>
          <p:nvPr/>
        </p:nvSpPr>
        <p:spPr>
          <a:xfrm>
            <a:off x="0" y="4648200"/>
            <a:ext cx="3581400" cy="1754326"/>
          </a:xfrm>
          <a:prstGeom prst="rect">
            <a:avLst/>
          </a:prstGeom>
          <a:noFill/>
        </p:spPr>
        <p:txBody>
          <a:bodyPr wrap="square" rtlCol="0">
            <a:spAutoFit/>
          </a:bodyPr>
          <a:lstStyle/>
          <a:p>
            <a:pPr algn="just"/>
            <a:r>
              <a:rPr lang="en-US" dirty="0"/>
              <a:t>The tangential components of the electric field intensity E at the surface of the conductor is should be zero as well. Here, the E-field on a conductor is the normal components</a:t>
            </a:r>
          </a:p>
        </p:txBody>
      </p:sp>
      <p:pic>
        <p:nvPicPr>
          <p:cNvPr id="26632"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477000" y="5562600"/>
            <a:ext cx="843534" cy="411480"/>
          </a:xfrm>
          <a:prstGeom prst="rect">
            <a:avLst/>
          </a:prstGeom>
          <a:noFill/>
        </p:spPr>
      </p:pic>
      <p:pic>
        <p:nvPicPr>
          <p:cNvPr id="26631"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477000" y="6019800"/>
            <a:ext cx="871220" cy="640080"/>
          </a:xfrm>
          <a:prstGeom prst="rect">
            <a:avLst/>
          </a:prstGeom>
          <a:noFill/>
        </p:spPr>
      </p:pic>
      <p:sp>
        <p:nvSpPr>
          <p:cNvPr id="2663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634" name="Rectangle 10"/>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5" name="Rectangle 11"/>
          <p:cNvSpPr>
            <a:spLocks noChangeArrowheads="1"/>
          </p:cNvSpPr>
          <p:nvPr/>
        </p:nvSpPr>
        <p:spPr bwMode="auto">
          <a:xfrm>
            <a:off x="0" y="990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 name="Rectangle 19"/>
          <p:cNvSpPr/>
          <p:nvPr/>
        </p:nvSpPr>
        <p:spPr>
          <a:xfrm>
            <a:off x="5257800" y="4648200"/>
            <a:ext cx="3505200" cy="1981200"/>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257800" y="4648200"/>
            <a:ext cx="3505200" cy="707886"/>
          </a:xfrm>
          <a:prstGeom prst="rect">
            <a:avLst/>
          </a:prstGeom>
          <a:noFill/>
        </p:spPr>
        <p:txBody>
          <a:bodyPr wrap="square" rtlCol="0">
            <a:spAutoFit/>
          </a:bodyPr>
          <a:lstStyle/>
          <a:p>
            <a:pPr algn="just"/>
            <a:r>
              <a:rPr lang="en-US" sz="2000" b="1" u="sng" dirty="0"/>
              <a:t>Boundary conditions at a conductor-Free Space interface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181600" cy="533400"/>
          </a:xfrm>
        </p:spPr>
        <p:txBody>
          <a:bodyPr>
            <a:noAutofit/>
          </a:bodyPr>
          <a:lstStyle/>
          <a:p>
            <a:r>
              <a:rPr lang="en-US" sz="3000" b="1" dirty="0"/>
              <a:t>Dielectrics </a:t>
            </a:r>
            <a:r>
              <a:rPr lang="en-US" sz="3000" dirty="0"/>
              <a:t>in Static Electric Field</a:t>
            </a:r>
          </a:p>
        </p:txBody>
      </p:sp>
      <p:sp>
        <p:nvSpPr>
          <p:cNvPr id="3" name="Content Placeholder 2"/>
          <p:cNvSpPr>
            <a:spLocks noGrp="1"/>
          </p:cNvSpPr>
          <p:nvPr>
            <p:ph idx="1"/>
          </p:nvPr>
        </p:nvSpPr>
        <p:spPr>
          <a:xfrm>
            <a:off x="0" y="762000"/>
            <a:ext cx="4724400" cy="5791200"/>
          </a:xfrm>
        </p:spPr>
        <p:txBody>
          <a:bodyPr>
            <a:normAutofit fontScale="62500" lnSpcReduction="20000"/>
          </a:bodyPr>
          <a:lstStyle/>
          <a:p>
            <a:pPr algn="just"/>
            <a:r>
              <a:rPr lang="en-US" dirty="0"/>
              <a:t>Usually dielectrics have neutral macroscopic molecules</a:t>
            </a:r>
          </a:p>
          <a:p>
            <a:pPr algn="just"/>
            <a:endParaRPr lang="en-US" dirty="0"/>
          </a:p>
          <a:p>
            <a:pPr algn="just"/>
            <a:r>
              <a:rPr lang="en-US" dirty="0"/>
              <a:t>But the presence of an external electric field can cause a force to be exerted on each charge particle and results in the small movements of positive and negative charges in opposite directions</a:t>
            </a:r>
          </a:p>
          <a:p>
            <a:pPr algn="just"/>
            <a:endParaRPr lang="en-US" dirty="0"/>
          </a:p>
          <a:p>
            <a:pPr algn="just"/>
            <a:r>
              <a:rPr lang="en-US" dirty="0"/>
              <a:t>This creates electric dipoles and therefore causes the dielectric material to have polarity</a:t>
            </a:r>
          </a:p>
          <a:p>
            <a:pPr algn="just"/>
            <a:endParaRPr lang="en-US" dirty="0"/>
          </a:p>
          <a:p>
            <a:pPr algn="just"/>
            <a:r>
              <a:rPr lang="en-US" dirty="0"/>
              <a:t>This induced electric dipoles will modify the electric field both inside and outside the dielectric material</a:t>
            </a:r>
          </a:p>
          <a:p>
            <a:pPr algn="just"/>
            <a:endParaRPr lang="en-US" dirty="0"/>
          </a:p>
          <a:p>
            <a:pPr algn="just"/>
            <a:r>
              <a:rPr lang="en-US" dirty="0"/>
              <a:t>With the applied electric field on a dielectric, the dipoles tend to align in a manner shown above. Otherwise, they are random</a:t>
            </a:r>
          </a:p>
        </p:txBody>
      </p:sp>
      <p:sp>
        <p:nvSpPr>
          <p:cNvPr id="4" name="TextBox 3"/>
          <p:cNvSpPr txBox="1"/>
          <p:nvPr/>
        </p:nvSpPr>
        <p:spPr>
          <a:xfrm>
            <a:off x="5334000" y="0"/>
            <a:ext cx="3810000" cy="1200329"/>
          </a:xfrm>
          <a:prstGeom prst="rect">
            <a:avLst/>
          </a:prstGeom>
          <a:noFill/>
        </p:spPr>
        <p:txBody>
          <a:bodyPr wrap="square" rtlCol="0">
            <a:spAutoFit/>
          </a:bodyPr>
          <a:lstStyle/>
          <a:p>
            <a:pPr algn="just"/>
            <a:r>
              <a:rPr lang="en-US" dirty="0"/>
              <a:t>To analyze the effect of the induced dipoles, we define the </a:t>
            </a:r>
            <a:r>
              <a:rPr lang="en-US" b="1" i="1" dirty="0">
                <a:solidFill>
                  <a:srgbClr val="FF0000"/>
                </a:solidFill>
              </a:rPr>
              <a:t>Polarization Vector, P, </a:t>
            </a:r>
            <a:r>
              <a:rPr lang="en-US" b="1" i="1" dirty="0"/>
              <a:t>which is the volume density of the electric dipole moment</a:t>
            </a:r>
          </a:p>
        </p:txBody>
      </p:sp>
      <p:pic>
        <p:nvPicPr>
          <p:cNvPr id="76802" name="Picture 2"/>
          <p:cNvPicPr>
            <a:picLocks noChangeAspect="1" noChangeArrowheads="1"/>
          </p:cNvPicPr>
          <p:nvPr/>
        </p:nvPicPr>
        <p:blipFill>
          <a:blip r:embed="rId3" cstate="print"/>
          <a:srcRect t="3356"/>
          <a:stretch>
            <a:fillRect/>
          </a:stretch>
        </p:blipFill>
        <p:spPr bwMode="auto">
          <a:xfrm>
            <a:off x="6019800" y="1371600"/>
            <a:ext cx="2463800" cy="2286000"/>
          </a:xfrm>
          <a:prstGeom prst="rect">
            <a:avLst/>
          </a:prstGeom>
          <a:noFill/>
          <a:ln w="9525">
            <a:noFill/>
            <a:miter lim="800000"/>
            <a:headEnd/>
            <a:tailEnd/>
          </a:ln>
        </p:spPr>
      </p:pic>
      <p:sp>
        <p:nvSpPr>
          <p:cNvPr id="6" name="TextBox 5"/>
          <p:cNvSpPr txBox="1"/>
          <p:nvPr/>
        </p:nvSpPr>
        <p:spPr>
          <a:xfrm>
            <a:off x="5486400" y="3581400"/>
            <a:ext cx="3657600" cy="646331"/>
          </a:xfrm>
          <a:prstGeom prst="rect">
            <a:avLst/>
          </a:prstGeom>
          <a:noFill/>
        </p:spPr>
        <p:txBody>
          <a:bodyPr wrap="square" rtlCol="0">
            <a:spAutoFit/>
          </a:bodyPr>
          <a:lstStyle/>
          <a:p>
            <a:r>
              <a:rPr lang="en-US" b="1" dirty="0"/>
              <a:t>Cross section of Polarized dielectric medium</a:t>
            </a:r>
          </a:p>
        </p:txBody>
      </p:sp>
      <p:sp>
        <p:nvSpPr>
          <p:cNvPr id="7" name="Rectangle 6"/>
          <p:cNvSpPr/>
          <p:nvPr/>
        </p:nvSpPr>
        <p:spPr>
          <a:xfrm>
            <a:off x="5181600" y="0"/>
            <a:ext cx="76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6804"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248400" y="4724400"/>
            <a:ext cx="2327564" cy="365760"/>
          </a:xfrm>
          <a:prstGeom prst="rect">
            <a:avLst/>
          </a:prstGeom>
          <a:noFill/>
        </p:spPr>
      </p:pic>
      <p:pic>
        <p:nvPicPr>
          <p:cNvPr id="76803"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248400" y="5867400"/>
            <a:ext cx="2360815" cy="365760"/>
          </a:xfrm>
          <a:prstGeom prst="rect">
            <a:avLst/>
          </a:prstGeom>
          <a:noFill/>
        </p:spPr>
      </p:pic>
      <p:sp>
        <p:nvSpPr>
          <p:cNvPr id="7680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6806" name="Rectangle 6"/>
          <p:cNvSpPr>
            <a:spLocks noChangeArrowheads="1"/>
          </p:cNvSpPr>
          <p:nvPr/>
        </p:nvSpPr>
        <p:spPr bwMode="auto">
          <a:xfrm>
            <a:off x="0" y="666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6807" name="Rectangle 7"/>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 name="TextBox 12"/>
          <p:cNvSpPr txBox="1"/>
          <p:nvPr/>
        </p:nvSpPr>
        <p:spPr>
          <a:xfrm>
            <a:off x="5334000" y="5029200"/>
            <a:ext cx="3810000" cy="646331"/>
          </a:xfrm>
          <a:prstGeom prst="rect">
            <a:avLst/>
          </a:prstGeom>
          <a:noFill/>
        </p:spPr>
        <p:txBody>
          <a:bodyPr wrap="square" rtlCol="0">
            <a:spAutoFit/>
          </a:bodyPr>
          <a:lstStyle/>
          <a:p>
            <a:r>
              <a:rPr lang="en-US" b="1" dirty="0"/>
              <a:t>Equivalent polarization surface charge density</a:t>
            </a:r>
          </a:p>
        </p:txBody>
      </p:sp>
      <p:sp>
        <p:nvSpPr>
          <p:cNvPr id="14" name="TextBox 13"/>
          <p:cNvSpPr txBox="1"/>
          <p:nvPr/>
        </p:nvSpPr>
        <p:spPr>
          <a:xfrm>
            <a:off x="5410200" y="6211669"/>
            <a:ext cx="4038600" cy="646331"/>
          </a:xfrm>
          <a:prstGeom prst="rect">
            <a:avLst/>
          </a:prstGeom>
          <a:noFill/>
        </p:spPr>
        <p:txBody>
          <a:bodyPr wrap="square" rtlCol="0">
            <a:spAutoFit/>
          </a:bodyPr>
          <a:lstStyle/>
          <a:p>
            <a:r>
              <a:rPr lang="en-US" b="1" dirty="0"/>
              <a:t>Equivalent polarization volume charge density</a:t>
            </a:r>
          </a:p>
        </p:txBody>
      </p:sp>
      <p:sp>
        <p:nvSpPr>
          <p:cNvPr id="15" name="Rounded Rectangle 14"/>
          <p:cNvSpPr/>
          <p:nvPr/>
        </p:nvSpPr>
        <p:spPr>
          <a:xfrm>
            <a:off x="5334000" y="4495800"/>
            <a:ext cx="3810000" cy="23622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943600" y="4572000"/>
            <a:ext cx="2819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43600" y="5715000"/>
            <a:ext cx="2819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724400" cy="1754326"/>
          </a:xfrm>
          <a:prstGeom prst="rect">
            <a:avLst/>
          </a:prstGeom>
          <a:noFill/>
        </p:spPr>
        <p:txBody>
          <a:bodyPr wrap="square" rtlCol="0">
            <a:spAutoFit/>
          </a:bodyPr>
          <a:lstStyle/>
          <a:p>
            <a:pPr algn="just"/>
            <a:r>
              <a:rPr lang="en-US" dirty="0"/>
              <a:t>The electric field intensity E gives rise to a volume charge density in free space. Now a given source in a dielectric will also produce a polarization volume charge density. Therefore the electric field intensity E, for a given source distribution (free charges) in a dielectric will be</a:t>
            </a:r>
          </a:p>
        </p:txBody>
      </p:sp>
      <p:pic>
        <p:nvPicPr>
          <p:cNvPr id="778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7200" y="1828800"/>
            <a:ext cx="2117190" cy="640080"/>
          </a:xfrm>
          <a:prstGeom prst="rect">
            <a:avLst/>
          </a:prstGeom>
          <a:noFill/>
        </p:spPr>
      </p:pic>
      <p:pic>
        <p:nvPicPr>
          <p:cNvPr id="778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3400" y="2667000"/>
            <a:ext cx="2032254" cy="320040"/>
          </a:xfrm>
          <a:prstGeom prst="rect">
            <a:avLst/>
          </a:prstGeom>
          <a:noFill/>
        </p:spPr>
      </p:pic>
      <p:pic>
        <p:nvPicPr>
          <p:cNvPr id="77825"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8600" y="3352800"/>
            <a:ext cx="2368296" cy="320040"/>
          </a:xfrm>
          <a:prstGeom prst="rect">
            <a:avLst/>
          </a:prstGeom>
          <a:noFill/>
        </p:spPr>
      </p:pic>
      <p:sp>
        <p:nvSpPr>
          <p:cNvPr id="778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7829" name="Rectangle 5"/>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7830" name="Rectangle 6"/>
          <p:cNvSpPr>
            <a:spLocks noChangeArrowheads="1"/>
          </p:cNvSpPr>
          <p:nvPr/>
        </p:nvSpPr>
        <p:spPr bwMode="auto">
          <a:xfrm>
            <a:off x="0" y="1019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p:cNvSpPr/>
          <p:nvPr/>
        </p:nvSpPr>
        <p:spPr>
          <a:xfrm>
            <a:off x="0" y="3200400"/>
            <a:ext cx="28194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0" y="3733800"/>
            <a:ext cx="2819400" cy="646331"/>
          </a:xfrm>
          <a:prstGeom prst="rect">
            <a:avLst/>
          </a:prstGeom>
          <a:noFill/>
        </p:spPr>
        <p:txBody>
          <a:bodyPr wrap="square" rtlCol="0">
            <a:spAutoFit/>
          </a:bodyPr>
          <a:lstStyle/>
          <a:p>
            <a:r>
              <a:rPr lang="en-US" b="1" dirty="0"/>
              <a:t>D</a:t>
            </a:r>
            <a:r>
              <a:rPr lang="en-US" dirty="0"/>
              <a:t> is the </a:t>
            </a:r>
            <a:r>
              <a:rPr lang="en-US" b="1" dirty="0"/>
              <a:t>electric flux density </a:t>
            </a:r>
            <a:r>
              <a:rPr lang="en-US" dirty="0"/>
              <a:t>or </a:t>
            </a:r>
            <a:r>
              <a:rPr lang="en-US" b="1" dirty="0"/>
              <a:t>electric displacement</a:t>
            </a:r>
          </a:p>
        </p:txBody>
      </p:sp>
      <p:sp>
        <p:nvSpPr>
          <p:cNvPr id="14" name="U-Turn Arrow 13"/>
          <p:cNvSpPr/>
          <p:nvPr/>
        </p:nvSpPr>
        <p:spPr>
          <a:xfrm rot="5400000">
            <a:off x="1679433" y="3578367"/>
            <a:ext cx="2209800" cy="53946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7832"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04800" y="4724400"/>
            <a:ext cx="2192274" cy="320040"/>
          </a:xfrm>
          <a:prstGeom prst="rect">
            <a:avLst/>
          </a:prstGeom>
          <a:noFill/>
        </p:spPr>
      </p:pic>
      <p:sp>
        <p:nvSpPr>
          <p:cNvPr id="7783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7834" name="Rectangle 10"/>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7835" name="Rectangle 11"/>
          <p:cNvSpPr>
            <a:spLocks noChangeArrowheads="1"/>
          </p:cNvSpPr>
          <p:nvPr/>
        </p:nvSpPr>
        <p:spPr bwMode="auto">
          <a:xfrm>
            <a:off x="0" y="1019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 name="Rectangle 19"/>
          <p:cNvSpPr/>
          <p:nvPr/>
        </p:nvSpPr>
        <p:spPr>
          <a:xfrm>
            <a:off x="228600" y="4572000"/>
            <a:ext cx="2362200" cy="9144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38" name="Rectangle 14"/>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TextBox 23"/>
          <p:cNvSpPr txBox="1"/>
          <p:nvPr/>
        </p:nvSpPr>
        <p:spPr>
          <a:xfrm>
            <a:off x="685800" y="5105400"/>
            <a:ext cx="1447800" cy="381000"/>
          </a:xfrm>
          <a:prstGeom prst="rect">
            <a:avLst/>
          </a:prstGeom>
          <a:noFill/>
        </p:spPr>
        <p:txBody>
          <a:bodyPr wrap="square" rtlCol="0">
            <a:spAutoFit/>
          </a:bodyPr>
          <a:lstStyle/>
          <a:p>
            <a:r>
              <a:rPr lang="en-US" b="1" dirty="0"/>
              <a:t>GAUSS LAW</a:t>
            </a:r>
          </a:p>
        </p:txBody>
      </p:sp>
      <p:pic>
        <p:nvPicPr>
          <p:cNvPr id="77840" name="Picture 1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4800" y="5867400"/>
            <a:ext cx="3634740" cy="274320"/>
          </a:xfrm>
          <a:prstGeom prst="rect">
            <a:avLst/>
          </a:prstGeom>
          <a:noFill/>
        </p:spPr>
      </p:pic>
      <p:pic>
        <p:nvPicPr>
          <p:cNvPr id="77839" name="Picture 1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143000" y="6217920"/>
            <a:ext cx="1756117" cy="640080"/>
          </a:xfrm>
          <a:prstGeom prst="rect">
            <a:avLst/>
          </a:prstGeom>
          <a:noFill/>
        </p:spPr>
      </p:pic>
      <p:sp>
        <p:nvSpPr>
          <p:cNvPr id="77842" name="Rectangle 18"/>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7843" name="Rectangle 19"/>
          <p:cNvSpPr>
            <a:spLocks noChangeArrowheads="1"/>
          </p:cNvSpPr>
          <p:nvPr/>
        </p:nvSpPr>
        <p:spPr bwMode="auto">
          <a:xfrm>
            <a:off x="0" y="1019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 name="Rectangle 29"/>
          <p:cNvSpPr/>
          <p:nvPr/>
        </p:nvSpPr>
        <p:spPr>
          <a:xfrm>
            <a:off x="228600" y="5791200"/>
            <a:ext cx="3810000" cy="10668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0"/>
            <a:ext cx="76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p:cNvSpPr txBox="1"/>
          <p:nvPr/>
        </p:nvSpPr>
        <p:spPr>
          <a:xfrm>
            <a:off x="4876800" y="0"/>
            <a:ext cx="4267200" cy="1754326"/>
          </a:xfrm>
          <a:prstGeom prst="rect">
            <a:avLst/>
          </a:prstGeom>
          <a:noFill/>
        </p:spPr>
        <p:txBody>
          <a:bodyPr wrap="square" rtlCol="0">
            <a:spAutoFit/>
          </a:bodyPr>
          <a:lstStyle/>
          <a:p>
            <a:pPr algn="just"/>
            <a:r>
              <a:rPr lang="en-US" b="1" i="1" dirty="0"/>
              <a:t>Gauss Law </a:t>
            </a:r>
            <a:r>
              <a:rPr lang="en-US" dirty="0"/>
              <a:t>states that </a:t>
            </a:r>
            <a:r>
              <a:rPr lang="en-US" b="1" i="1" dirty="0"/>
              <a:t>the total outward flux over any closed surface is equal to the total free charge enclosed in that surface</a:t>
            </a:r>
          </a:p>
          <a:p>
            <a:pPr algn="just"/>
            <a:endParaRPr lang="en-US" b="1" i="1" dirty="0"/>
          </a:p>
          <a:p>
            <a:pPr algn="just"/>
            <a:r>
              <a:rPr lang="en-US" b="1" dirty="0">
                <a:solidFill>
                  <a:srgbClr val="FF0000"/>
                </a:solidFill>
              </a:rPr>
              <a:t>IS GAUSS LAW APPLICABLE TO FREE SPACE OR DIELECTRIC MEDIUM, or both ?? </a:t>
            </a:r>
          </a:p>
        </p:txBody>
      </p:sp>
      <p:sp>
        <p:nvSpPr>
          <p:cNvPr id="33" name="TextBox 32"/>
          <p:cNvSpPr txBox="1"/>
          <p:nvPr/>
        </p:nvSpPr>
        <p:spPr>
          <a:xfrm>
            <a:off x="4876800" y="2133600"/>
            <a:ext cx="4267200" cy="1200329"/>
          </a:xfrm>
          <a:prstGeom prst="rect">
            <a:avLst/>
          </a:prstGeom>
          <a:noFill/>
        </p:spPr>
        <p:txBody>
          <a:bodyPr wrap="square" rtlCol="0">
            <a:spAutoFit/>
          </a:bodyPr>
          <a:lstStyle/>
          <a:p>
            <a:pPr algn="just"/>
            <a:r>
              <a:rPr lang="en-US" dirty="0"/>
              <a:t>When the dielectric properties of the medium are linear and isotropic, the polarization, P is directly proportional to the electric field intensity, E, as shown</a:t>
            </a:r>
          </a:p>
        </p:txBody>
      </p:sp>
      <p:pic>
        <p:nvPicPr>
          <p:cNvPr id="77845" name="Picture 2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715000" y="4114800"/>
            <a:ext cx="2267712" cy="365760"/>
          </a:xfrm>
          <a:prstGeom prst="rect">
            <a:avLst/>
          </a:prstGeom>
          <a:noFill/>
        </p:spPr>
      </p:pic>
      <p:pic>
        <p:nvPicPr>
          <p:cNvPr id="77844" name="Picture 2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019800" y="4724400"/>
            <a:ext cx="2871216" cy="365760"/>
          </a:xfrm>
          <a:prstGeom prst="rect">
            <a:avLst/>
          </a:prstGeom>
          <a:noFill/>
        </p:spPr>
      </p:pic>
      <p:sp>
        <p:nvSpPr>
          <p:cNvPr id="41" name="Rectangle 40"/>
          <p:cNvSpPr/>
          <p:nvPr/>
        </p:nvSpPr>
        <p:spPr>
          <a:xfrm>
            <a:off x="5410200" y="3962400"/>
            <a:ext cx="3505200" cy="1295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55" name="Rectangle 3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7859" name="Picture 35"/>
          <p:cNvPicPr>
            <a:picLocks noChangeAspect="1" noChangeArrowheads="1"/>
          </p:cNvPicPr>
          <p:nvPr/>
        </p:nvPicPr>
        <p:blipFill>
          <a:blip r:embed="rId11" cstate="print">
            <a:clrChange>
              <a:clrFrom>
                <a:srgbClr val="FFFFFF"/>
              </a:clrFrom>
              <a:clrTo>
                <a:srgbClr val="FFFFFF">
                  <a:alpha val="0"/>
                </a:srgbClr>
              </a:clrTo>
            </a:clrChange>
          </a:blip>
          <a:srcRect r="14659" b="16667"/>
          <a:stretch>
            <a:fillRect/>
          </a:stretch>
        </p:blipFill>
        <p:spPr bwMode="auto">
          <a:xfrm>
            <a:off x="6400800" y="3581400"/>
            <a:ext cx="1295401" cy="304800"/>
          </a:xfrm>
          <a:prstGeom prst="rect">
            <a:avLst/>
          </a:prstGeom>
          <a:noFill/>
        </p:spPr>
      </p:pic>
      <p:sp>
        <p:nvSpPr>
          <p:cNvPr id="53" name="TextBox 52"/>
          <p:cNvSpPr txBox="1"/>
          <p:nvPr/>
        </p:nvSpPr>
        <p:spPr>
          <a:xfrm>
            <a:off x="5029200" y="5715000"/>
            <a:ext cx="4114800" cy="923330"/>
          </a:xfrm>
          <a:prstGeom prst="rect">
            <a:avLst/>
          </a:prstGeom>
          <a:noFill/>
        </p:spPr>
        <p:txBody>
          <a:bodyPr wrap="square" rtlCol="0">
            <a:spAutoFit/>
          </a:bodyPr>
          <a:lstStyle/>
          <a:p>
            <a:pPr algn="just"/>
            <a:r>
              <a:rPr lang="en-US" dirty="0"/>
              <a:t>Where </a:t>
            </a:r>
            <a:r>
              <a:rPr lang="en-US" b="1" i="1" dirty="0" err="1"/>
              <a:t>ɛ</a:t>
            </a:r>
            <a:r>
              <a:rPr lang="en-US" sz="1400" b="1" i="1" dirty="0" err="1"/>
              <a:t>r</a:t>
            </a:r>
            <a:r>
              <a:rPr lang="en-US" dirty="0"/>
              <a:t> is known as </a:t>
            </a:r>
            <a:r>
              <a:rPr lang="en-US" b="1" dirty="0"/>
              <a:t>relative permittivity </a:t>
            </a:r>
            <a:r>
              <a:rPr lang="en-US" dirty="0"/>
              <a:t>or dielectric constant of the medium and </a:t>
            </a:r>
            <a:r>
              <a:rPr lang="en-US" b="1" i="1" dirty="0" err="1">
                <a:latin typeface="Agency FB" pitchFamily="34" charset="0"/>
              </a:rPr>
              <a:t>X</a:t>
            </a:r>
            <a:r>
              <a:rPr lang="en-US" b="1" i="1" dirty="0" err="1"/>
              <a:t>e</a:t>
            </a:r>
            <a:r>
              <a:rPr lang="en-US" dirty="0"/>
              <a:t> is called </a:t>
            </a:r>
            <a:r>
              <a:rPr lang="en-US" b="1" dirty="0"/>
              <a:t>electric susceptibility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Autofit/>
          </a:bodyPr>
          <a:lstStyle/>
          <a:p>
            <a:r>
              <a:rPr lang="en-US" sz="3200" b="1" i="1" dirty="0">
                <a:solidFill>
                  <a:srgbClr val="FF0000"/>
                </a:solidFill>
              </a:rPr>
              <a:t>Boundary Conditions  </a:t>
            </a:r>
            <a:r>
              <a:rPr lang="en-US" sz="3200" b="1" dirty="0"/>
              <a:t>for Electrostatic Fields</a:t>
            </a:r>
          </a:p>
        </p:txBody>
      </p:sp>
      <p:sp>
        <p:nvSpPr>
          <p:cNvPr id="3" name="Content Placeholder 2"/>
          <p:cNvSpPr>
            <a:spLocks noGrp="1"/>
          </p:cNvSpPr>
          <p:nvPr>
            <p:ph idx="1"/>
          </p:nvPr>
        </p:nvSpPr>
        <p:spPr>
          <a:xfrm>
            <a:off x="0" y="838200"/>
            <a:ext cx="4572000" cy="5715000"/>
          </a:xfrm>
        </p:spPr>
        <p:txBody>
          <a:bodyPr>
            <a:normAutofit fontScale="77500" lnSpcReduction="20000"/>
          </a:bodyPr>
          <a:lstStyle/>
          <a:p>
            <a:r>
              <a:rPr lang="en-US" dirty="0"/>
              <a:t>Electromagnetic problems usually involve different media</a:t>
            </a:r>
          </a:p>
          <a:p>
            <a:pPr algn="just"/>
            <a:endParaRPr lang="en-US" dirty="0"/>
          </a:p>
          <a:p>
            <a:r>
              <a:rPr lang="en-US" dirty="0"/>
              <a:t>Therefore knowledge of field relations are the media interfaces in important</a:t>
            </a:r>
          </a:p>
          <a:p>
            <a:pPr algn="just"/>
            <a:endParaRPr lang="en-US" dirty="0"/>
          </a:p>
          <a:p>
            <a:pPr algn="just"/>
            <a:r>
              <a:rPr lang="en-US" dirty="0"/>
              <a:t>For example, how does E and D change after leaving water into air  and vice versa?</a:t>
            </a:r>
          </a:p>
          <a:p>
            <a:pPr algn="just"/>
            <a:endParaRPr lang="en-US" dirty="0"/>
          </a:p>
          <a:p>
            <a:pPr algn="just"/>
            <a:r>
              <a:rPr lang="en-US" dirty="0"/>
              <a:t>We know boundary conditions of a conductor-free space</a:t>
            </a:r>
          </a:p>
          <a:p>
            <a:pPr algn="just"/>
            <a:endParaRPr lang="en-US" dirty="0"/>
          </a:p>
          <a:p>
            <a:r>
              <a:rPr lang="en-US" dirty="0"/>
              <a:t>Lets consider two general media</a:t>
            </a:r>
          </a:p>
        </p:txBody>
      </p:sp>
      <p:pic>
        <p:nvPicPr>
          <p:cNvPr id="26626" name="Picture 2"/>
          <p:cNvPicPr>
            <a:picLocks noChangeAspect="1" noChangeArrowheads="1"/>
          </p:cNvPicPr>
          <p:nvPr/>
        </p:nvPicPr>
        <p:blipFill>
          <a:blip r:embed="rId3" cstate="print"/>
          <a:srcRect l="9541" t="2604"/>
          <a:stretch>
            <a:fillRect/>
          </a:stretch>
        </p:blipFill>
        <p:spPr bwMode="auto">
          <a:xfrm>
            <a:off x="5029201" y="533400"/>
            <a:ext cx="3546497" cy="2743200"/>
          </a:xfrm>
          <a:prstGeom prst="rect">
            <a:avLst/>
          </a:prstGeom>
          <a:noFill/>
          <a:ln w="9525">
            <a:noFill/>
            <a:miter lim="800000"/>
            <a:headEnd/>
            <a:tailEnd/>
          </a:ln>
        </p:spPr>
      </p:pic>
      <p:sp>
        <p:nvSpPr>
          <p:cNvPr id="5" name="TextBox 4"/>
          <p:cNvSpPr txBox="1"/>
          <p:nvPr/>
        </p:nvSpPr>
        <p:spPr>
          <a:xfrm>
            <a:off x="5486400" y="3200400"/>
            <a:ext cx="3124200" cy="369332"/>
          </a:xfrm>
          <a:prstGeom prst="rect">
            <a:avLst/>
          </a:prstGeom>
          <a:noFill/>
        </p:spPr>
        <p:txBody>
          <a:bodyPr wrap="square" rtlCol="0">
            <a:spAutoFit/>
          </a:bodyPr>
          <a:lstStyle/>
          <a:p>
            <a:r>
              <a:rPr lang="en-US" b="1" dirty="0"/>
              <a:t>Interface between two media</a:t>
            </a:r>
          </a:p>
        </p:txBody>
      </p:sp>
      <p:sp>
        <p:nvSpPr>
          <p:cNvPr id="266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2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38800" y="4114800"/>
            <a:ext cx="2510028" cy="411480"/>
          </a:xfrm>
          <a:prstGeom prst="rect">
            <a:avLst/>
          </a:prstGeom>
          <a:noFill/>
        </p:spPr>
      </p:pic>
      <p:sp>
        <p:nvSpPr>
          <p:cNvPr id="26629" name="Rectangle 5"/>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3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638800" y="5029200"/>
            <a:ext cx="2377440" cy="365760"/>
          </a:xfrm>
          <a:prstGeom prst="rect">
            <a:avLst/>
          </a:prstGeom>
          <a:noFill/>
        </p:spPr>
      </p:pic>
      <p:sp>
        <p:nvSpPr>
          <p:cNvPr id="26632" name="Rectangle 8"/>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6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33"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410200" y="5486400"/>
            <a:ext cx="2980944" cy="365760"/>
          </a:xfrm>
          <a:prstGeom prst="rect">
            <a:avLst/>
          </a:prstGeom>
          <a:noFill/>
        </p:spPr>
      </p:pic>
      <p:sp>
        <p:nvSpPr>
          <p:cNvPr id="26635" name="Rectangle 11"/>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 name="Rectangle 14"/>
          <p:cNvSpPr/>
          <p:nvPr/>
        </p:nvSpPr>
        <p:spPr>
          <a:xfrm>
            <a:off x="5486400" y="3886200"/>
            <a:ext cx="2819400" cy="83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57800" y="4953000"/>
            <a:ext cx="3276600" cy="9906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76800" y="3733800"/>
            <a:ext cx="4038600" cy="3124200"/>
          </a:xfrm>
          <a:prstGeom prst="rect">
            <a:avLst/>
          </a:prstGeom>
          <a:no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876800" y="6096000"/>
            <a:ext cx="4038600" cy="646331"/>
          </a:xfrm>
          <a:prstGeom prst="rect">
            <a:avLst/>
          </a:prstGeom>
          <a:noFill/>
        </p:spPr>
        <p:txBody>
          <a:bodyPr wrap="square" rtlCol="0">
            <a:spAutoFit/>
          </a:bodyPr>
          <a:lstStyle/>
          <a:p>
            <a:pPr algn="ctr"/>
            <a:r>
              <a:rPr lang="en-US" b="1" dirty="0"/>
              <a:t> BOUNDARY CONDITIONS FOR  ELECTROSTATIC FIELDS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3581400"/>
          </a:xfrm>
        </p:spPr>
        <p:txBody>
          <a:bodyPr>
            <a:normAutofit fontScale="92500"/>
          </a:bodyPr>
          <a:lstStyle/>
          <a:p>
            <a:pPr marL="742950" indent="-742950" algn="just">
              <a:buFont typeface="+mj-lt"/>
              <a:buAutoNum type="arabicPeriod"/>
            </a:pPr>
            <a:r>
              <a:rPr lang="en-US" sz="4000" dirty="0">
                <a:solidFill>
                  <a:srgbClr val="FF0000"/>
                </a:solidFill>
                <a:latin typeface="AR BERKLEY" pitchFamily="2" charset="0"/>
              </a:rPr>
              <a:t>State and explain the boundary conditions that must be satisfied by the electric potential at an interface between perfect dielectric constants e</a:t>
            </a:r>
            <a:r>
              <a:rPr lang="en-US" sz="2200" dirty="0">
                <a:solidFill>
                  <a:srgbClr val="FF0000"/>
                </a:solidFill>
                <a:latin typeface="AR BERKLEY" pitchFamily="2" charset="0"/>
              </a:rPr>
              <a:t>r1</a:t>
            </a:r>
            <a:r>
              <a:rPr lang="en-US" sz="4000" dirty="0">
                <a:solidFill>
                  <a:srgbClr val="FF0000"/>
                </a:solidFill>
                <a:latin typeface="AR BERKLEY" pitchFamily="2" charset="0"/>
              </a:rPr>
              <a:t> and e</a:t>
            </a:r>
            <a:r>
              <a:rPr lang="en-US" sz="2200" dirty="0">
                <a:solidFill>
                  <a:srgbClr val="FF0000"/>
                </a:solidFill>
                <a:latin typeface="AR BERKLEY" pitchFamily="2" charset="0"/>
              </a:rPr>
              <a:t>r2</a:t>
            </a:r>
            <a:endParaRPr lang="en-US" sz="2600" dirty="0">
              <a:solidFill>
                <a:srgbClr val="FF0000"/>
              </a:solidFill>
              <a:latin typeface="AR BERKLEY" pitchFamily="2" charset="0"/>
            </a:endParaRPr>
          </a:p>
          <a:p>
            <a:pPr marL="742950" indent="-742950" algn="just">
              <a:buFont typeface="+mj-lt"/>
              <a:buAutoNum type="arabicPeriod"/>
            </a:pPr>
            <a:endParaRPr lang="en-US" sz="4000" dirty="0">
              <a:solidFill>
                <a:srgbClr val="FF0000"/>
              </a:solidFill>
              <a:latin typeface="AR BERKLEY" pitchFamily="2" charset="0"/>
            </a:endParaRPr>
          </a:p>
          <a:p>
            <a:pPr marL="742950" indent="-742950">
              <a:buFont typeface="+mj-lt"/>
              <a:buAutoNum type="arabicPeriod"/>
            </a:pPr>
            <a:r>
              <a:rPr lang="en-US" sz="4000" dirty="0">
                <a:solidFill>
                  <a:srgbClr val="FF0000"/>
                </a:solidFill>
                <a:latin typeface="AR BERKLEY" pitchFamily="2" charset="0"/>
              </a:rPr>
              <a:t>Find </a:t>
            </a:r>
            <a:r>
              <a:rPr lang="en-US" sz="4000" dirty="0" err="1">
                <a:solidFill>
                  <a:srgbClr val="FF0000"/>
                </a:solidFill>
                <a:latin typeface="AR BERKLEY" pitchFamily="2" charset="0"/>
              </a:rPr>
              <a:t>E</a:t>
            </a:r>
            <a:r>
              <a:rPr lang="en-US" sz="2600" dirty="0" err="1">
                <a:solidFill>
                  <a:srgbClr val="FF0000"/>
                </a:solidFill>
                <a:latin typeface="AR BERKLEY" pitchFamily="2" charset="0"/>
              </a:rPr>
              <a:t>i</a:t>
            </a:r>
            <a:r>
              <a:rPr lang="en-US" sz="4000" dirty="0" err="1">
                <a:solidFill>
                  <a:srgbClr val="FF0000"/>
                </a:solidFill>
                <a:latin typeface="AR BERKLEY" pitchFamily="2" charset="0"/>
              </a:rPr>
              <a:t>,D</a:t>
            </a:r>
            <a:r>
              <a:rPr lang="en-US" sz="2600" dirty="0" err="1">
                <a:solidFill>
                  <a:srgbClr val="FF0000"/>
                </a:solidFill>
                <a:latin typeface="AR BERKLEY" pitchFamily="2" charset="0"/>
              </a:rPr>
              <a:t>i</a:t>
            </a:r>
            <a:r>
              <a:rPr lang="en-US" sz="4000" dirty="0" err="1">
                <a:solidFill>
                  <a:srgbClr val="FF0000"/>
                </a:solidFill>
                <a:latin typeface="AR BERKLEY" pitchFamily="2" charset="0"/>
              </a:rPr>
              <a:t>,P</a:t>
            </a:r>
            <a:r>
              <a:rPr lang="en-US" sz="2600" dirty="0" err="1">
                <a:solidFill>
                  <a:srgbClr val="FF0000"/>
                </a:solidFill>
                <a:latin typeface="AR BERKLEY" pitchFamily="2" charset="0"/>
              </a:rPr>
              <a:t>i</a:t>
            </a:r>
            <a:r>
              <a:rPr lang="en-US" sz="4000" dirty="0" err="1">
                <a:solidFill>
                  <a:srgbClr val="FF0000"/>
                </a:solidFill>
                <a:latin typeface="AR BERKLEY" pitchFamily="2" charset="0"/>
              </a:rPr>
              <a:t>,E</a:t>
            </a:r>
            <a:r>
              <a:rPr lang="en-US" sz="2600" dirty="0" err="1">
                <a:solidFill>
                  <a:srgbClr val="FF0000"/>
                </a:solidFill>
                <a:latin typeface="AR BERKLEY" pitchFamily="2" charset="0"/>
              </a:rPr>
              <a:t>o</a:t>
            </a:r>
            <a:r>
              <a:rPr lang="en-US" sz="4000" dirty="0" err="1">
                <a:solidFill>
                  <a:srgbClr val="FF0000"/>
                </a:solidFill>
                <a:latin typeface="AR BERKLEY" pitchFamily="2" charset="0"/>
              </a:rPr>
              <a:t>,D</a:t>
            </a:r>
            <a:r>
              <a:rPr lang="en-US" sz="2600" dirty="0" err="1">
                <a:solidFill>
                  <a:srgbClr val="FF0000"/>
                </a:solidFill>
                <a:latin typeface="AR BERKLEY" pitchFamily="2" charset="0"/>
              </a:rPr>
              <a:t>o</a:t>
            </a:r>
            <a:r>
              <a:rPr lang="en-US" sz="4000" dirty="0">
                <a:solidFill>
                  <a:srgbClr val="FF0000"/>
                </a:solidFill>
                <a:latin typeface="AR BERKLEY" pitchFamily="2" charset="0"/>
              </a:rPr>
              <a:t> from the fig. below</a:t>
            </a:r>
            <a:endParaRPr lang="en-US" sz="4000" dirty="0"/>
          </a:p>
        </p:txBody>
      </p:sp>
      <p:pic>
        <p:nvPicPr>
          <p:cNvPr id="86018" name="Picture 2"/>
          <p:cNvPicPr>
            <a:picLocks noChangeAspect="1" noChangeArrowheads="1"/>
          </p:cNvPicPr>
          <p:nvPr/>
        </p:nvPicPr>
        <p:blipFill>
          <a:blip r:embed="rId3" cstate="print"/>
          <a:srcRect t="4755" b="12037"/>
          <a:stretch>
            <a:fillRect/>
          </a:stretch>
        </p:blipFill>
        <p:spPr bwMode="auto">
          <a:xfrm>
            <a:off x="2438400" y="3276600"/>
            <a:ext cx="3771176" cy="338328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2971800" cy="487362"/>
          </a:xfrm>
        </p:spPr>
        <p:txBody>
          <a:bodyPr>
            <a:noAutofit/>
          </a:bodyPr>
          <a:lstStyle/>
          <a:p>
            <a:r>
              <a:rPr lang="en-US" sz="3600" b="1" dirty="0"/>
              <a:t>Capacitance</a:t>
            </a:r>
          </a:p>
        </p:txBody>
      </p:sp>
      <p:sp>
        <p:nvSpPr>
          <p:cNvPr id="5" name="TextBox 4"/>
          <p:cNvSpPr txBox="1"/>
          <p:nvPr/>
        </p:nvSpPr>
        <p:spPr>
          <a:xfrm>
            <a:off x="0" y="533400"/>
            <a:ext cx="6248400" cy="7909858"/>
          </a:xfrm>
          <a:prstGeom prst="rect">
            <a:avLst/>
          </a:prstGeom>
          <a:noFill/>
        </p:spPr>
        <p:txBody>
          <a:bodyPr wrap="square" rtlCol="0">
            <a:spAutoFit/>
          </a:bodyPr>
          <a:lstStyle/>
          <a:p>
            <a:pPr algn="just">
              <a:buFont typeface="Arial" pitchFamily="34" charset="0"/>
              <a:buChar char="•"/>
            </a:pPr>
            <a:r>
              <a:rPr lang="en-US" sz="2200" dirty="0"/>
              <a:t>It is clear that a conductor in a static field is </a:t>
            </a:r>
            <a:r>
              <a:rPr lang="en-US" sz="2200" dirty="0" err="1"/>
              <a:t>equipotential</a:t>
            </a:r>
            <a:endParaRPr lang="en-US" sz="2200" dirty="0"/>
          </a:p>
          <a:p>
            <a:pPr algn="just"/>
            <a:endParaRPr lang="en-US" sz="2200" dirty="0"/>
          </a:p>
          <a:p>
            <a:pPr algn="just">
              <a:buFont typeface="Arial" pitchFamily="34" charset="0"/>
              <a:buChar char="•"/>
            </a:pPr>
            <a:r>
              <a:rPr lang="en-US" sz="2200" dirty="0"/>
              <a:t>Suppose the potential, V, is increasing due to increase in Q</a:t>
            </a:r>
          </a:p>
          <a:p>
            <a:pPr algn="just"/>
            <a:endParaRPr lang="en-US" sz="2200" dirty="0"/>
          </a:p>
          <a:p>
            <a:pPr algn="just">
              <a:buFont typeface="Arial" pitchFamily="34" charset="0"/>
              <a:buChar char="•"/>
            </a:pPr>
            <a:r>
              <a:rPr lang="en-US" sz="2200" dirty="0"/>
              <a:t>Increase in Q will in turn increase the surface charge density everywhere by the same factor without affecting the charge distribution</a:t>
            </a:r>
          </a:p>
          <a:p>
            <a:pPr algn="just"/>
            <a:endParaRPr lang="en-US" sz="2200" dirty="0"/>
          </a:p>
          <a:p>
            <a:pPr algn="just">
              <a:buFont typeface="Arial" pitchFamily="34" charset="0"/>
              <a:buChar char="•"/>
            </a:pPr>
            <a:r>
              <a:rPr lang="en-US" sz="2200" dirty="0"/>
              <a:t>Therefore we can say that the potential of an isolated conductor is directly proportional to the total charge on it</a:t>
            </a:r>
          </a:p>
          <a:p>
            <a:pPr algn="just"/>
            <a:endParaRPr lang="en-US" sz="2200" dirty="0"/>
          </a:p>
          <a:p>
            <a:pPr algn="just">
              <a:buFont typeface="Arial" pitchFamily="34" charset="0"/>
              <a:buChar char="•"/>
            </a:pPr>
            <a:r>
              <a:rPr lang="en-US" sz="2200" dirty="0"/>
              <a:t>The constant of proportionality C is called the capacitance of the isolated conductor, in Coulomb/Volt or Farad</a:t>
            </a:r>
          </a:p>
          <a:p>
            <a:pPr algn="just"/>
            <a:endParaRPr lang="en-US" sz="2200" dirty="0"/>
          </a:p>
          <a:p>
            <a:pPr algn="just"/>
            <a:endParaRPr lang="en-US" sz="2200" dirty="0"/>
          </a:p>
          <a:p>
            <a:endParaRPr lang="en-US" dirty="0"/>
          </a:p>
          <a:p>
            <a:endParaRPr lang="en-US" dirty="0"/>
          </a:p>
          <a:p>
            <a:endParaRPr lang="en-US" dirty="0"/>
          </a:p>
          <a:p>
            <a:endParaRPr lang="en-US" dirty="0"/>
          </a:p>
          <a:p>
            <a:endParaRPr lang="en-US" dirty="0"/>
          </a:p>
        </p:txBody>
      </p:sp>
      <p:pic>
        <p:nvPicPr>
          <p:cNvPr id="8704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91400" y="381000"/>
            <a:ext cx="768096" cy="365760"/>
          </a:xfrm>
          <a:prstGeom prst="rect">
            <a:avLst/>
          </a:prstGeom>
          <a:noFill/>
        </p:spPr>
      </p:pic>
      <p:pic>
        <p:nvPicPr>
          <p:cNvPr id="8704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391400" y="838200"/>
            <a:ext cx="896112" cy="365760"/>
          </a:xfrm>
          <a:prstGeom prst="rect">
            <a:avLst/>
          </a:prstGeom>
          <a:noFill/>
        </p:spPr>
      </p:pic>
      <p:pic>
        <p:nvPicPr>
          <p:cNvPr id="87046"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010400" y="1676400"/>
            <a:ext cx="1800664" cy="731520"/>
          </a:xfrm>
          <a:prstGeom prst="rect">
            <a:avLst/>
          </a:prstGeom>
          <a:noFill/>
        </p:spPr>
      </p:pic>
      <p:sp>
        <p:nvSpPr>
          <p:cNvPr id="87048" name="Rectangle 8"/>
          <p:cNvSpPr>
            <a:spLocks noChangeArrowheads="1"/>
          </p:cNvSpPr>
          <p:nvPr/>
        </p:nvSpPr>
        <p:spPr bwMode="auto">
          <a:xfrm>
            <a:off x="0" y="828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 name="TextBox 13"/>
          <p:cNvSpPr txBox="1"/>
          <p:nvPr/>
        </p:nvSpPr>
        <p:spPr>
          <a:xfrm>
            <a:off x="6553200" y="2819400"/>
            <a:ext cx="2590800" cy="1015663"/>
          </a:xfrm>
          <a:prstGeom prst="rect">
            <a:avLst/>
          </a:prstGeom>
          <a:noFill/>
        </p:spPr>
        <p:txBody>
          <a:bodyPr wrap="square" rtlCol="0">
            <a:spAutoFit/>
          </a:bodyPr>
          <a:lstStyle/>
          <a:p>
            <a:pPr algn="ctr"/>
            <a:r>
              <a:rPr lang="en-US" sz="2000" b="1" dirty="0"/>
              <a:t>Capacitance of a parallel-plate capacitor</a:t>
            </a:r>
          </a:p>
        </p:txBody>
      </p:sp>
      <p:sp>
        <p:nvSpPr>
          <p:cNvPr id="15" name="Rectangle 14"/>
          <p:cNvSpPr/>
          <p:nvPr/>
        </p:nvSpPr>
        <p:spPr>
          <a:xfrm>
            <a:off x="6705600" y="1295400"/>
            <a:ext cx="2438400" cy="137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400800" y="0"/>
            <a:ext cx="7619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0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704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934200" y="4648200"/>
            <a:ext cx="1887967" cy="822960"/>
          </a:xfrm>
          <a:prstGeom prst="rect">
            <a:avLst/>
          </a:prstGeom>
          <a:noFill/>
        </p:spPr>
      </p:pic>
      <p:sp>
        <p:nvSpPr>
          <p:cNvPr id="87051" name="Rectangle 11"/>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 name="TextBox 19"/>
          <p:cNvSpPr txBox="1"/>
          <p:nvPr/>
        </p:nvSpPr>
        <p:spPr>
          <a:xfrm>
            <a:off x="6553200" y="5715000"/>
            <a:ext cx="2590800" cy="707886"/>
          </a:xfrm>
          <a:prstGeom prst="rect">
            <a:avLst/>
          </a:prstGeom>
          <a:noFill/>
        </p:spPr>
        <p:txBody>
          <a:bodyPr wrap="square" rtlCol="0">
            <a:spAutoFit/>
          </a:bodyPr>
          <a:lstStyle/>
          <a:p>
            <a:pPr algn="ctr"/>
            <a:r>
              <a:rPr lang="en-US" sz="2000" b="1" dirty="0"/>
              <a:t>Capacitance of cylindrical capacitor</a:t>
            </a:r>
          </a:p>
        </p:txBody>
      </p:sp>
      <p:sp>
        <p:nvSpPr>
          <p:cNvPr id="21" name="Rectangle 20"/>
          <p:cNvSpPr/>
          <p:nvPr/>
        </p:nvSpPr>
        <p:spPr>
          <a:xfrm>
            <a:off x="6705600" y="4267200"/>
            <a:ext cx="2438400" cy="137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86200"/>
            <a:ext cx="8229600" cy="1295399"/>
          </a:xfrm>
        </p:spPr>
        <p:txBody>
          <a:bodyPr>
            <a:normAutofit/>
          </a:bodyPr>
          <a:lstStyle/>
          <a:p>
            <a:r>
              <a:rPr lang="en-US" sz="3600" b="1" dirty="0"/>
              <a:t>Read on </a:t>
            </a:r>
            <a:r>
              <a:rPr lang="en-US" sz="3600" b="1" u="sng" dirty="0">
                <a:solidFill>
                  <a:srgbClr val="FF0000"/>
                </a:solidFill>
              </a:rPr>
              <a:t>Electrostatic Energy</a:t>
            </a:r>
            <a:r>
              <a:rPr lang="en-US" sz="3600" b="1" dirty="0"/>
              <a:t>. Page 120 – 125 in the Course Book (David K. Cheng) </a:t>
            </a:r>
          </a:p>
        </p:txBody>
      </p:sp>
      <p:sp>
        <p:nvSpPr>
          <p:cNvPr id="4" name="Content Placeholder 2"/>
          <p:cNvSpPr txBox="1">
            <a:spLocks/>
          </p:cNvSpPr>
          <p:nvPr/>
        </p:nvSpPr>
        <p:spPr>
          <a:xfrm>
            <a:off x="0" y="0"/>
            <a:ext cx="9144000" cy="2971800"/>
          </a:xfrm>
          <a:prstGeom prst="rect">
            <a:avLst/>
          </a:prstGeom>
        </p:spPr>
        <p:txBody>
          <a:bodyPr vert="horz" lIns="91440" tIns="45720" rIns="91440" bIns="45720" rtlCol="0">
            <a:normAutofit/>
          </a:bodyPr>
          <a:lstStyle/>
          <a:p>
            <a:pPr marL="742950" marR="0" lvl="0" indent="-742950" algn="just" defTabSz="914400" rtl="0" eaLnBrk="1" fontAlgn="auto" latinLnBrk="0" hangingPunct="1">
              <a:lnSpc>
                <a:spcPct val="100000"/>
              </a:lnSpc>
              <a:spcBef>
                <a:spcPct val="20000"/>
              </a:spcBef>
              <a:spcAft>
                <a:spcPts val="0"/>
              </a:spcAft>
              <a:buClrTx/>
              <a:buSzTx/>
              <a:buFont typeface="+mj-lt"/>
              <a:buAutoNum type="arabicPeriod"/>
              <a:tabLst/>
              <a:defRPr/>
            </a:pPr>
            <a:r>
              <a:rPr kumimoji="0" lang="en-US" sz="4000" b="0" i="0" u="none" strike="noStrike" kern="1200" cap="none" spc="0" normalizeH="0" baseline="0" noProof="0" dirty="0">
                <a:ln>
                  <a:noFill/>
                </a:ln>
                <a:solidFill>
                  <a:srgbClr val="FF0000"/>
                </a:solidFill>
                <a:effectLst/>
                <a:uLnTx/>
                <a:uFillTx/>
                <a:latin typeface="AR BERKLEY" pitchFamily="2" charset="0"/>
                <a:ea typeface="+mn-ea"/>
                <a:cs typeface="+mn-cs"/>
              </a:rPr>
              <a:t>Assume the earth to be a large conducting sphere</a:t>
            </a:r>
            <a:r>
              <a:rPr kumimoji="0" lang="en-US" sz="4000" b="0" i="0" u="none" strike="noStrike" kern="1200" cap="none" spc="0" normalizeH="0" noProof="0" dirty="0">
                <a:ln>
                  <a:noFill/>
                </a:ln>
                <a:solidFill>
                  <a:srgbClr val="FF0000"/>
                </a:solidFill>
                <a:effectLst/>
                <a:uLnTx/>
                <a:uFillTx/>
                <a:latin typeface="AR BERKLEY" pitchFamily="2" charset="0"/>
                <a:ea typeface="+mn-ea"/>
                <a:cs typeface="+mn-cs"/>
              </a:rPr>
              <a:t> (radius = 6370 km) surrounded by air. Find its capacitance referring to infinity</a:t>
            </a:r>
            <a:endParaRPr kumimoji="0" lang="en-US" sz="2600" b="0" i="0" u="none" strike="noStrike" kern="1200" cap="none" spc="0" normalizeH="0" baseline="0" noProof="0" dirty="0">
              <a:ln>
                <a:noFill/>
              </a:ln>
              <a:solidFill>
                <a:srgbClr val="FF0000"/>
              </a:solidFill>
              <a:effectLst/>
              <a:uLnTx/>
              <a:uFillTx/>
              <a:latin typeface="AR BERKLEY" pitchFamily="2" charset="0"/>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 y="0"/>
            <a:ext cx="5181600" cy="584886"/>
          </a:xfrm>
        </p:spPr>
        <p:txBody>
          <a:bodyPr>
            <a:normAutofit fontScale="90000"/>
          </a:bodyPr>
          <a:lstStyle/>
          <a:p>
            <a:r>
              <a:rPr lang="en-US" sz="3200" b="1" dirty="0"/>
              <a:t>Poisson’s and Laplace Equations</a:t>
            </a:r>
          </a:p>
        </p:txBody>
      </p:sp>
      <p:sp>
        <p:nvSpPr>
          <p:cNvPr id="3" name="Content Placeholder 2"/>
          <p:cNvSpPr>
            <a:spLocks noGrp="1"/>
          </p:cNvSpPr>
          <p:nvPr>
            <p:ph idx="1"/>
          </p:nvPr>
        </p:nvSpPr>
        <p:spPr>
          <a:xfrm>
            <a:off x="0" y="762000"/>
            <a:ext cx="3848100" cy="5628543"/>
          </a:xfrm>
        </p:spPr>
        <p:txBody>
          <a:bodyPr>
            <a:normAutofit fontScale="62500" lnSpcReduction="20000"/>
          </a:bodyPr>
          <a:lstStyle/>
          <a:p>
            <a:pPr algn="just"/>
            <a:r>
              <a:rPr lang="en-US" dirty="0"/>
              <a:t>Techniques of determining electric field intensity E, electric potential V, electric flux density D for a given charge distribution is  now known </a:t>
            </a:r>
          </a:p>
          <a:p>
            <a:pPr algn="just"/>
            <a:endParaRPr lang="en-US" dirty="0"/>
          </a:p>
          <a:p>
            <a:r>
              <a:rPr lang="en-US" dirty="0"/>
              <a:t>In this section, we’ll discuss certain methods of solving electrostatic boundary problems when the exact charge distribution isn’t known everywhere</a:t>
            </a:r>
          </a:p>
          <a:p>
            <a:pPr algn="just"/>
            <a:endParaRPr lang="en-US" dirty="0"/>
          </a:p>
          <a:p>
            <a:pPr algn="just"/>
            <a:r>
              <a:rPr lang="en-US" dirty="0"/>
              <a:t>Here, we use Laplace and Poisson equations</a:t>
            </a:r>
          </a:p>
          <a:p>
            <a:pPr algn="just"/>
            <a:endParaRPr lang="en-US" dirty="0"/>
          </a:p>
          <a:p>
            <a:pPr algn="just"/>
            <a:r>
              <a:rPr lang="en-US" dirty="0"/>
              <a:t>Simply put, Laplace equation are used when there are no electrical charges and Poisson is used when electrical charges exist</a:t>
            </a:r>
          </a:p>
        </p:txBody>
      </p:sp>
      <mc:AlternateContent xmlns:mc="http://schemas.openxmlformats.org/markup-compatibility/2006" xmlns:a14="http://schemas.microsoft.com/office/drawing/2010/main">
        <mc:Choice Requires="a14">
          <p:sp>
            <p:nvSpPr>
              <p:cNvPr id="4" name="Rectangle 3"/>
              <p:cNvSpPr/>
              <p:nvPr/>
            </p:nvSpPr>
            <p:spPr>
              <a:xfrm>
                <a:off x="4267200" y="152400"/>
                <a:ext cx="5124450" cy="6811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𝑣</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a:rPr lang="en-US">
                                  <a:latin typeface="Cambria Math" panose="02040503050406030204" pitchFamily="18" charset="0"/>
                                </a:rPr>
                                <m:t>0</m:t>
                              </m:r>
                            </m:sub>
                          </m:sSub>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𝐄</m:t>
                      </m:r>
                      <m:r>
                        <a:rPr lang="en-US" b="1" i="1">
                          <a:latin typeface="Cambria Math" panose="02040503050406030204" pitchFamily="18" charset="0"/>
                        </a:rPr>
                        <m:t>=−</m:t>
                      </m:r>
                      <m:r>
                        <a:rPr lang="en-US" b="1" i="1">
                          <a:latin typeface="Cambria Math" panose="02040503050406030204" pitchFamily="18" charset="0"/>
                        </a:rPr>
                        <m:t>𝛁</m:t>
                      </m:r>
                      <m:r>
                        <a:rPr lang="en-US" b="1" i="1">
                          <a:latin typeface="Cambria Math" panose="02040503050406030204" pitchFamily="18" charset="0"/>
                        </a:rPr>
                        <m:t>𝑽</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m:t>
                      </m:r>
                      <m:r>
                        <a:rPr lang="en-US" b="1" i="1">
                          <a:latin typeface="Cambria Math" panose="02040503050406030204" pitchFamily="18" charset="0"/>
                        </a:rPr>
                        <m:t>𝑽</m:t>
                      </m:r>
                      <m:r>
                        <a:rPr lang="en-US" i="1">
                          <a:latin typeface="Cambria Math" panose="02040503050406030204" pitchFamily="18" charset="0"/>
                        </a:rPr>
                        <m:t>= </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i="1">
                              <a:latin typeface="Cambria Math" panose="02040503050406030204" pitchFamily="18" charset="0"/>
                            </a:rPr>
                            <m:t>2</m:t>
                          </m:r>
                        </m:sup>
                      </m:sSup>
                      <m:r>
                        <a:rPr lang="en-US" b="1" i="1">
                          <a:latin typeface="Cambria Math" panose="02040503050406030204" pitchFamily="18" charset="0"/>
                        </a:rPr>
                        <m:t>𝑽</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𝑣</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a:rPr lang="en-US">
                                  <a:latin typeface="Cambria Math" panose="02040503050406030204" pitchFamily="18" charset="0"/>
                                </a:rPr>
                                <m:t>0</m:t>
                              </m:r>
                            </m:sub>
                          </m:sSub>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m:t>
                          </m:r>
                        </m:e>
                        <m:sup>
                          <m:r>
                            <a:rPr lang="en-US" i="1">
                              <a:latin typeface="Cambria Math" panose="02040503050406030204" pitchFamily="18" charset="0"/>
                            </a:rPr>
                            <m:t>2</m:t>
                          </m:r>
                        </m:sup>
                      </m:sSup>
                      <m:r>
                        <a:rPr lang="en-US" b="1" i="1">
                          <a:latin typeface="Cambria Math" panose="02040503050406030204" pitchFamily="18" charset="0"/>
                        </a:rPr>
                        <m:t>𝑽</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𝑣</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a:rPr lang="en-US">
                                  <a:latin typeface="Cambria Math" panose="02040503050406030204" pitchFamily="18" charset="0"/>
                                </a:rPr>
                                <m:t>0</m:t>
                              </m:r>
                            </m:sub>
                          </m:sSub>
                        </m:den>
                      </m:f>
                    </m:oMath>
                  </m:oMathPara>
                </a14:m>
                <a:endParaRPr lang="en-US" dirty="0"/>
              </a:p>
              <a:p>
                <a:r>
                  <a:rPr lang="en-US" i="1" dirty="0"/>
                  <a:t>                             </a:t>
                </a:r>
                <a:r>
                  <a:rPr lang="en-US" b="1" i="1" dirty="0"/>
                  <a:t>Poisson’s Equation</a:t>
                </a:r>
              </a:p>
              <a:p>
                <a:endParaRPr lang="en-US" dirty="0"/>
              </a:p>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a:rPr>
                            <m:t>𝜵</m:t>
                          </m:r>
                        </m:e>
                        <m:sup>
                          <m:r>
                            <a:rPr lang="en-US" b="1" i="1">
                              <a:latin typeface="Cambria Math"/>
                            </a:rPr>
                            <m:t>𝟐</m:t>
                          </m:r>
                        </m:sup>
                      </m:sSup>
                      <m:r>
                        <a:rPr lang="en-US" b="0" i="1" smtClean="0">
                          <a:latin typeface="Cambria Math"/>
                        </a:rPr>
                        <m:t> </m:t>
                      </m:r>
                      <m:d>
                        <m:dPr>
                          <m:ctrlPr>
                            <a:rPr lang="en-US" b="0" i="1" smtClean="0">
                              <a:latin typeface="Cambria Math" panose="02040503050406030204" pitchFamily="18" charset="0"/>
                            </a:rPr>
                          </m:ctrlPr>
                        </m:dPr>
                        <m:e>
                          <m:r>
                            <a:rPr lang="en-US" b="0" i="1" smtClean="0">
                              <a:latin typeface="Cambria Math"/>
                            </a:rPr>
                            <m:t>𝑑𝑒𝑙</m:t>
                          </m:r>
                          <m:r>
                            <a:rPr lang="en-US" b="0" i="1" smtClean="0">
                              <a:latin typeface="Cambria Math"/>
                            </a:rPr>
                            <m:t> </m:t>
                          </m:r>
                          <m:r>
                            <a:rPr lang="en-US" b="0" i="1" smtClean="0">
                              <a:latin typeface="Cambria Math"/>
                            </a:rPr>
                            <m:t>𝑠𝑞𝑢𝑎𝑟𝑒</m:t>
                          </m:r>
                        </m:e>
                      </m:d>
                      <m:r>
                        <a:rPr lang="en-US" b="0" i="1" smtClean="0">
                          <a:latin typeface="Cambria Math"/>
                        </a:rPr>
                        <m:t>𝑖𝑠</m:t>
                      </m:r>
                      <m:r>
                        <a:rPr lang="en-US" b="0" i="1" smtClean="0">
                          <a:latin typeface="Cambria Math"/>
                        </a:rPr>
                        <m:t> </m:t>
                      </m:r>
                      <m:r>
                        <a:rPr lang="en-US" b="0" i="1" smtClean="0">
                          <a:latin typeface="Cambria Math"/>
                        </a:rPr>
                        <m:t>𝑡h𝑒</m:t>
                      </m:r>
                      <m:r>
                        <a:rPr lang="en-US" b="0" i="1" smtClean="0">
                          <a:latin typeface="Cambria Math"/>
                        </a:rPr>
                        <m:t> </m:t>
                      </m:r>
                      <m:r>
                        <a:rPr lang="en-US" b="0" i="1" smtClean="0">
                          <a:latin typeface="Cambria Math"/>
                        </a:rPr>
                        <m:t>𝐿𝑎𝑝𝑙𝑎𝑐𝑖𝑎𝑛</m:t>
                      </m:r>
                      <m:r>
                        <a:rPr lang="en-US" b="0" i="1" smtClean="0">
                          <a:latin typeface="Cambria Math"/>
                        </a:rPr>
                        <m:t> </m:t>
                      </m:r>
                      <m:r>
                        <a:rPr lang="en-US" b="0" i="1" smtClean="0">
                          <a:latin typeface="Cambria Math"/>
                        </a:rPr>
                        <m:t>𝑜𝑝𝑒𝑟𝑎𝑡𝑜𝑟</m:t>
                      </m:r>
                      <m:r>
                        <a:rPr lang="en-US" b="0" i="1" smtClean="0">
                          <a:latin typeface="Cambria Math"/>
                        </a:rPr>
                        <m:t>, </m:t>
                      </m:r>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𝑤h𝑖𝑐h</m:t>
                      </m:r>
                      <m:r>
                        <m:rPr>
                          <m:sty m:val="p"/>
                        </m:rPr>
                        <a:rPr lang="en-US" b="0" i="0" smtClean="0">
                          <a:latin typeface="Cambria Math"/>
                        </a:rPr>
                        <m:t>s</m:t>
                      </m:r>
                      <m:r>
                        <a:rPr lang="en-US" b="0" i="0" smtClean="0">
                          <a:latin typeface="Cambria Math"/>
                        </a:rPr>
                        <m:t> </m:t>
                      </m:r>
                      <m:r>
                        <m:rPr>
                          <m:sty m:val="p"/>
                        </m:rPr>
                        <a:rPr lang="en-US" b="0" i="0" smtClean="0">
                          <a:latin typeface="Cambria Math"/>
                        </a:rPr>
                        <m:t>stands</m:t>
                      </m:r>
                      <m:r>
                        <a:rPr lang="en-US" b="0" i="0" smtClean="0">
                          <a:latin typeface="Cambria Math"/>
                        </a:rPr>
                        <m:t> </m:t>
                      </m:r>
                      <m:r>
                        <m:rPr>
                          <m:sty m:val="p"/>
                        </m:rPr>
                        <a:rPr lang="en-US" b="0" i="0" smtClean="0">
                          <a:latin typeface="Cambria Math"/>
                        </a:rPr>
                        <m:t>for</m:t>
                      </m:r>
                      <m:r>
                        <a:rPr lang="en-US" b="0" i="0" smtClean="0">
                          <a:latin typeface="Cambria Math"/>
                        </a:rPr>
                        <m:t> </m:t>
                      </m:r>
                      <m:r>
                        <a:rPr lang="en-US" b="0" i="1" smtClean="0">
                          <a:solidFill>
                            <a:srgbClr val="00B050"/>
                          </a:solidFill>
                          <a:latin typeface="Cambria Math"/>
                        </a:rPr>
                        <m:t>"</m:t>
                      </m:r>
                      <m:r>
                        <a:rPr lang="en-US" b="0" i="1" smtClean="0">
                          <a:solidFill>
                            <a:srgbClr val="00B050"/>
                          </a:solidFill>
                          <a:latin typeface="Cambria Math"/>
                        </a:rPr>
                        <m:t>𝑑𝑖𝑣𝑒𝑟𝑔𝑒𝑛𝑐𝑒</m:t>
                      </m:r>
                      <m:r>
                        <a:rPr lang="en-US" b="0" i="1" smtClean="0">
                          <a:solidFill>
                            <a:srgbClr val="00B050"/>
                          </a:solidFill>
                          <a:latin typeface="Cambria Math"/>
                        </a:rPr>
                        <m:t> </m:t>
                      </m:r>
                      <m:r>
                        <a:rPr lang="en-US" b="0" i="1" smtClean="0">
                          <a:solidFill>
                            <a:srgbClr val="00B050"/>
                          </a:solidFill>
                          <a:latin typeface="Cambria Math"/>
                        </a:rPr>
                        <m:t>𝑜𝑓</m:t>
                      </m:r>
                      <m:r>
                        <a:rPr lang="en-US" b="0" i="1" smtClean="0">
                          <a:solidFill>
                            <a:srgbClr val="00B050"/>
                          </a:solidFill>
                          <a:latin typeface="Cambria Math"/>
                        </a:rPr>
                        <m:t> </m:t>
                      </m:r>
                      <m:r>
                        <a:rPr lang="en-US" b="0" i="1" smtClean="0">
                          <a:solidFill>
                            <a:srgbClr val="00B050"/>
                          </a:solidFill>
                          <a:latin typeface="Cambria Math"/>
                        </a:rPr>
                        <m:t>𝑡h𝑒</m:t>
                      </m:r>
                      <m:r>
                        <a:rPr lang="en-US" b="0" i="1" smtClean="0">
                          <a:solidFill>
                            <a:srgbClr val="00B050"/>
                          </a:solidFill>
                          <a:latin typeface="Cambria Math"/>
                        </a:rPr>
                        <m:t> </m:t>
                      </m:r>
                      <m:r>
                        <a:rPr lang="en-US" b="0" i="1" smtClean="0">
                          <a:solidFill>
                            <a:srgbClr val="00B050"/>
                          </a:solidFill>
                          <a:latin typeface="Cambria Math"/>
                        </a:rPr>
                        <m:t>𝑔𝑟𝑎𝑑𝑖𝑒𝑛𝑡</m:t>
                      </m:r>
                      <m:r>
                        <a:rPr lang="en-US" b="0" i="1" smtClean="0">
                          <a:solidFill>
                            <a:srgbClr val="00B050"/>
                          </a:solidFill>
                          <a:latin typeface="Cambria Math"/>
                        </a:rPr>
                        <m:t> "</m:t>
                      </m:r>
                    </m:oMath>
                  </m:oMathPara>
                </a14:m>
                <a:endParaRPr lang="en-US" i="1" dirty="0">
                  <a:solidFill>
                    <a:srgbClr val="00B050"/>
                  </a:solidFill>
                </a:endParaRP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m:t>
                          </m:r>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m:t>
                          </m:r>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𝑉</m:t>
                          </m:r>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𝑣</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a:rPr lang="en-US">
                                  <a:latin typeface="Cambria Math" panose="02040503050406030204" pitchFamily="18" charset="0"/>
                                </a:rPr>
                                <m:t>0</m:t>
                              </m:r>
                            </m:sub>
                          </m:sSub>
                        </m:den>
                      </m:f>
                      <m:r>
                        <a:rPr lang="en-US" i="1">
                          <a:latin typeface="Cambria Math" panose="02040503050406030204" pitchFamily="18" charset="0"/>
                        </a:rPr>
                        <m:t>    </m:t>
                      </m:r>
                      <m:r>
                        <a:rPr lang="en-US">
                          <a:latin typeface="Cambria Math" panose="02040503050406030204" pitchFamily="18" charset="0"/>
                        </a:rPr>
                        <m:t>  (</m:t>
                      </m:r>
                      <m:f>
                        <m:fPr>
                          <m:type m:val="lin"/>
                          <m:ctrlPr>
                            <a:rPr lang="en-US" i="1">
                              <a:latin typeface="Cambria Math" panose="02040503050406030204" pitchFamily="18" charset="0"/>
                            </a:rPr>
                          </m:ctrlPr>
                        </m:fPr>
                        <m:num>
                          <m:r>
                            <m:rPr>
                              <m:sty m:val="p"/>
                            </m:rPr>
                            <a:rPr lang="en-US">
                              <a:latin typeface="Cambria Math" panose="02040503050406030204" pitchFamily="18" charset="0"/>
                            </a:rPr>
                            <m:t>V</m:t>
                          </m:r>
                        </m:num>
                        <m:den>
                          <m:sSup>
                            <m:sSupPr>
                              <m:ctrlPr>
                                <a:rPr lang="en-US"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2</m:t>
                              </m:r>
                            </m:sup>
                          </m:sSup>
                          <m:r>
                            <a:rPr lang="en-US">
                              <a:latin typeface="Cambria Math" panose="02040503050406030204" pitchFamily="18" charset="0"/>
                            </a:rPr>
                            <m:t>)</m:t>
                          </m:r>
                        </m:den>
                      </m:f>
                    </m:oMath>
                  </m:oMathPara>
                </a14:m>
                <a:endParaRPr lang="en-US" dirty="0"/>
              </a:p>
              <a:p>
                <a:r>
                  <a:rPr lang="en-US" b="1" i="1" dirty="0"/>
                  <a:t>   Poisson’s equation in Cartesian Coordinates</a:t>
                </a:r>
              </a:p>
              <a:p>
                <a:endParaRPr lang="en-US" dirty="0"/>
              </a:p>
              <a:p>
                <a:r>
                  <a:rPr lang="en-US" i="1" dirty="0"/>
                  <a:t>At a point in a medium where there is no free charge, the Poisson equations reduces to</a:t>
                </a:r>
              </a:p>
              <a:p>
                <a:endParaRPr lang="en-US" i="1" dirty="0">
                  <a:latin typeface="Cambria Math"/>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a:latin typeface="Cambria Math"/>
                            </a:rPr>
                            <m:t>𝛻</m:t>
                          </m:r>
                        </m:e>
                        <m:sup>
                          <m:r>
                            <a:rPr lang="en-US" i="1">
                              <a:latin typeface="Cambria Math"/>
                            </a:rPr>
                            <m:t>2</m:t>
                          </m:r>
                        </m:sup>
                      </m:sSup>
                      <m:r>
                        <a:rPr lang="en-US" b="1" i="1">
                          <a:latin typeface="Cambria Math"/>
                        </a:rPr>
                        <m:t>𝑽</m:t>
                      </m:r>
                      <m:r>
                        <a:rPr lang="en-US" b="1" i="1">
                          <a:latin typeface="Cambria Math"/>
                        </a:rPr>
                        <m:t> =</m:t>
                      </m:r>
                      <m:r>
                        <a:rPr lang="en-US" b="1" i="1">
                          <a:latin typeface="Cambria Math" panose="02040503050406030204" pitchFamily="18" charset="0"/>
                        </a:rPr>
                        <m:t>𝟎</m:t>
                      </m:r>
                    </m:oMath>
                  </m:oMathPara>
                </a14:m>
                <a:endParaRPr lang="en-US" b="1" dirty="0"/>
              </a:p>
              <a:p>
                <a:r>
                  <a:rPr lang="en-US" b="1" i="1" dirty="0"/>
                  <a:t>                               Laplace’s equation</a:t>
                </a:r>
              </a:p>
            </p:txBody>
          </p:sp>
        </mc:Choice>
        <mc:Fallback xmlns="">
          <p:sp>
            <p:nvSpPr>
              <p:cNvPr id="4" name="Rectangle 3"/>
              <p:cNvSpPr>
                <a:spLocks noRot="1" noChangeAspect="1" noMove="1" noResize="1" noEditPoints="1" noAdjustHandles="1" noChangeArrowheads="1" noChangeShapeType="1" noTextEdit="1"/>
              </p:cNvSpPr>
              <p:nvPr/>
            </p:nvSpPr>
            <p:spPr>
              <a:xfrm>
                <a:off x="4267200" y="152400"/>
                <a:ext cx="5124450" cy="6811929"/>
              </a:xfrm>
              <a:prstGeom prst="rect">
                <a:avLst/>
              </a:prstGeom>
              <a:blipFill rotWithShape="1">
                <a:blip r:embed="rId2"/>
                <a:stretch>
                  <a:fillRect l="-951" r="-1546" b="-537"/>
                </a:stretch>
              </a:blipFill>
            </p:spPr>
            <p:txBody>
              <a:bodyPr/>
              <a:lstStyle/>
              <a:p>
                <a:r>
                  <a:rPr lang="en-US">
                    <a:noFill/>
                  </a:rPr>
                  <a:t> </a:t>
                </a:r>
              </a:p>
            </p:txBody>
          </p:sp>
        </mc:Fallback>
      </mc:AlternateContent>
      <p:sp>
        <p:nvSpPr>
          <p:cNvPr id="5" name="Rectangle 4"/>
          <p:cNvSpPr/>
          <p:nvPr/>
        </p:nvSpPr>
        <p:spPr>
          <a:xfrm>
            <a:off x="5800725" y="2242770"/>
            <a:ext cx="2057400" cy="937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19600" y="4157019"/>
            <a:ext cx="4343400" cy="1143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00725" y="6096000"/>
            <a:ext cx="2200275"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38600" y="533400"/>
            <a:ext cx="45719" cy="6324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1"/>
            <a:ext cx="8229600" cy="3886199"/>
          </a:xfrm>
        </p:spPr>
        <p:txBody>
          <a:bodyPr>
            <a:normAutofit/>
          </a:bodyPr>
          <a:lstStyle/>
          <a:p>
            <a:pPr marL="514350" lvl="0" indent="-514350">
              <a:buFont typeface="+mj-lt"/>
              <a:buAutoNum type="arabicPeriod"/>
            </a:pPr>
            <a:r>
              <a:rPr lang="en-US" sz="4000" dirty="0">
                <a:solidFill>
                  <a:srgbClr val="FF0000"/>
                </a:solidFill>
                <a:latin typeface="Aldhabi" panose="01000000000000000000" pitchFamily="2" charset="-78"/>
                <a:cs typeface="Aldhabi" panose="01000000000000000000" pitchFamily="2" charset="-78"/>
              </a:rPr>
              <a:t>The radius of the inner conductor of a long coaxial cable is a. The inner radius of the outer conductor is b. If the inner and outer conductors are kept at potentials </a:t>
            </a:r>
            <a:r>
              <a:rPr lang="en-US" sz="4000" b="1" i="1" dirty="0">
                <a:solidFill>
                  <a:srgbClr val="FF0000"/>
                </a:solidFill>
                <a:latin typeface="Aldhabi" panose="01000000000000000000" pitchFamily="2" charset="-78"/>
                <a:cs typeface="Aldhabi" panose="01000000000000000000" pitchFamily="2" charset="-78"/>
              </a:rPr>
              <a:t>V</a:t>
            </a:r>
            <a:r>
              <a:rPr lang="en-US" b="1" i="1" dirty="0">
                <a:solidFill>
                  <a:srgbClr val="FF0000"/>
                </a:solidFill>
                <a:latin typeface="Aldhabi" panose="01000000000000000000" pitchFamily="2" charset="-78"/>
                <a:cs typeface="Aldhabi" panose="01000000000000000000" pitchFamily="2" charset="-78"/>
              </a:rPr>
              <a:t>0</a:t>
            </a:r>
            <a:r>
              <a:rPr lang="en-US" sz="4000" dirty="0">
                <a:solidFill>
                  <a:srgbClr val="FF0000"/>
                </a:solidFill>
                <a:latin typeface="Aldhabi" panose="01000000000000000000" pitchFamily="2" charset="-78"/>
                <a:cs typeface="Aldhabi" panose="01000000000000000000" pitchFamily="2" charset="-78"/>
              </a:rPr>
              <a:t> and </a:t>
            </a:r>
            <a:r>
              <a:rPr lang="en-US" sz="4000" b="1" i="1" dirty="0">
                <a:solidFill>
                  <a:srgbClr val="FF0000"/>
                </a:solidFill>
                <a:latin typeface="Aldhabi" panose="01000000000000000000" pitchFamily="2" charset="-78"/>
                <a:cs typeface="Aldhabi" panose="01000000000000000000" pitchFamily="2" charset="-78"/>
              </a:rPr>
              <a:t>0</a:t>
            </a:r>
            <a:r>
              <a:rPr lang="en-US" sz="4000" dirty="0">
                <a:solidFill>
                  <a:srgbClr val="FF0000"/>
                </a:solidFill>
                <a:latin typeface="Aldhabi" panose="01000000000000000000" pitchFamily="2" charset="-78"/>
                <a:cs typeface="Aldhabi" panose="01000000000000000000" pitchFamily="2" charset="-78"/>
              </a:rPr>
              <a:t>  respectively, determine the electric potential, </a:t>
            </a:r>
            <a:r>
              <a:rPr lang="en-US" sz="4000" b="1" dirty="0">
                <a:solidFill>
                  <a:srgbClr val="FF0000"/>
                </a:solidFill>
                <a:latin typeface="Aldhabi" panose="01000000000000000000" pitchFamily="2" charset="-78"/>
                <a:cs typeface="Aldhabi" panose="01000000000000000000" pitchFamily="2" charset="-78"/>
              </a:rPr>
              <a:t>V, </a:t>
            </a:r>
            <a:r>
              <a:rPr lang="en-US" sz="4000" dirty="0">
                <a:solidFill>
                  <a:srgbClr val="FF0000"/>
                </a:solidFill>
                <a:latin typeface="Aldhabi" panose="01000000000000000000" pitchFamily="2" charset="-78"/>
                <a:cs typeface="Aldhabi" panose="01000000000000000000" pitchFamily="2" charset="-78"/>
              </a:rPr>
              <a:t>and Electric Field Intensity, </a:t>
            </a:r>
            <a:r>
              <a:rPr lang="en-US" sz="4000" b="1" dirty="0">
                <a:solidFill>
                  <a:srgbClr val="FF0000"/>
                </a:solidFill>
                <a:latin typeface="Aldhabi" panose="01000000000000000000" pitchFamily="2" charset="-78"/>
                <a:cs typeface="Aldhabi" panose="01000000000000000000" pitchFamily="2" charset="-78"/>
              </a:rPr>
              <a:t>E</a:t>
            </a:r>
            <a:r>
              <a:rPr lang="en-US" sz="4000" dirty="0">
                <a:solidFill>
                  <a:srgbClr val="FF0000"/>
                </a:solidFill>
                <a:latin typeface="Aldhabi" panose="01000000000000000000" pitchFamily="2" charset="-78"/>
                <a:cs typeface="Aldhabi" panose="01000000000000000000" pitchFamily="2" charset="-78"/>
              </a:rPr>
              <a:t> in the insulating material by solving </a:t>
            </a:r>
            <a:r>
              <a:rPr lang="en-US" sz="4000" i="1" u="sng" dirty="0">
                <a:solidFill>
                  <a:srgbClr val="FF0000"/>
                </a:solidFill>
                <a:latin typeface="Aldhabi" panose="01000000000000000000" pitchFamily="2" charset="-78"/>
                <a:cs typeface="Aldhabi" panose="01000000000000000000" pitchFamily="2" charset="-78"/>
              </a:rPr>
              <a:t>Laplace’s equation</a:t>
            </a:r>
          </a:p>
          <a:p>
            <a:endParaRPr lang="en-US" dirty="0"/>
          </a:p>
        </p:txBody>
      </p:sp>
    </p:spTree>
    <p:extLst>
      <p:ext uri="{BB962C8B-B14F-4D97-AF65-F5344CB8AC3E}">
        <p14:creationId xmlns:p14="http://schemas.microsoft.com/office/powerpoint/2010/main" val="1111405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u="sng" dirty="0">
                <a:solidFill>
                  <a:srgbClr val="FF0000"/>
                </a:solidFill>
              </a:rPr>
              <a:t>Why is the concept of </a:t>
            </a:r>
            <a:r>
              <a:rPr lang="en-US" sz="3000" u="sng" dirty="0" err="1">
                <a:solidFill>
                  <a:srgbClr val="FF0000"/>
                </a:solidFill>
              </a:rPr>
              <a:t>electromagnetics</a:t>
            </a:r>
            <a:r>
              <a:rPr lang="en-US" sz="3000" u="sng" dirty="0">
                <a:solidFill>
                  <a:srgbClr val="FF0000"/>
                </a:solidFill>
              </a:rPr>
              <a:t> essential ?</a:t>
            </a:r>
          </a:p>
        </p:txBody>
      </p:sp>
      <p:sp>
        <p:nvSpPr>
          <p:cNvPr id="3" name="Content Placeholder 2"/>
          <p:cNvSpPr>
            <a:spLocks noGrp="1"/>
          </p:cNvSpPr>
          <p:nvPr>
            <p:ph idx="1"/>
          </p:nvPr>
        </p:nvSpPr>
        <p:spPr>
          <a:xfrm>
            <a:off x="457200" y="1371600"/>
            <a:ext cx="8229600" cy="5105400"/>
          </a:xfrm>
        </p:spPr>
        <p:txBody>
          <a:bodyPr>
            <a:normAutofit fontScale="85000" lnSpcReduction="20000"/>
          </a:bodyPr>
          <a:lstStyle/>
          <a:p>
            <a:pPr marL="514350" indent="-514350">
              <a:buFont typeface="+mj-lt"/>
              <a:buAutoNum type="arabicPeriod"/>
            </a:pPr>
            <a:r>
              <a:rPr lang="en-US" b="1" dirty="0"/>
              <a:t>The concept of fields and waves are essential in the explanation of actions at a distance</a:t>
            </a:r>
          </a:p>
          <a:p>
            <a:endParaRPr lang="en-US" dirty="0"/>
          </a:p>
          <a:p>
            <a:pPr algn="just"/>
            <a:r>
              <a:rPr lang="en-US" dirty="0"/>
              <a:t>For example, how does an object fall toward the earth surface if there are no elastic strings connecting a free-falling object and the earth ??</a:t>
            </a:r>
          </a:p>
          <a:p>
            <a:endParaRPr lang="en-US" dirty="0"/>
          </a:p>
          <a:p>
            <a:pPr algn="just"/>
            <a:r>
              <a:rPr lang="en-US" dirty="0"/>
              <a:t>This can be explained by the existence of a gravitational field</a:t>
            </a:r>
          </a:p>
          <a:p>
            <a:pPr algn="just"/>
            <a:endParaRPr lang="en-US" dirty="0"/>
          </a:p>
          <a:p>
            <a:pPr algn="just"/>
            <a:r>
              <a:rPr lang="en-US" dirty="0"/>
              <a:t>Similarly, the possibilities of satellite communication can be explained only by postulating the existence of electric and magnetic fields</a:t>
            </a:r>
          </a:p>
          <a:p>
            <a:pPr algn="just"/>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5791200" cy="685800"/>
          </a:xfrm>
        </p:spPr>
        <p:txBody>
          <a:bodyPr>
            <a:normAutofit fontScale="90000"/>
          </a:bodyPr>
          <a:lstStyle/>
          <a:p>
            <a:r>
              <a:rPr lang="en-US" sz="4000" b="1" dirty="0">
                <a:solidFill>
                  <a:srgbClr val="FF0000"/>
                </a:solidFill>
              </a:rPr>
              <a:t>4. Steady Electric Currents</a:t>
            </a:r>
            <a:endParaRPr lang="en-GB" sz="4000" dirty="0"/>
          </a:p>
        </p:txBody>
      </p:sp>
      <p:sp>
        <p:nvSpPr>
          <p:cNvPr id="3" name="Content Placeholder 2"/>
          <p:cNvSpPr>
            <a:spLocks noGrp="1"/>
          </p:cNvSpPr>
          <p:nvPr>
            <p:ph idx="1"/>
          </p:nvPr>
        </p:nvSpPr>
        <p:spPr>
          <a:xfrm>
            <a:off x="0" y="721894"/>
            <a:ext cx="9144000" cy="6136105"/>
          </a:xfrm>
        </p:spPr>
        <p:txBody>
          <a:bodyPr>
            <a:normAutofit fontScale="85000" lnSpcReduction="10000"/>
          </a:bodyPr>
          <a:lstStyle/>
          <a:p>
            <a:r>
              <a:rPr lang="en-GB" dirty="0"/>
              <a:t>We have considered static electric fields in </a:t>
            </a:r>
            <a:r>
              <a:rPr lang="en-GB" i="1" dirty="0"/>
              <a:t>Section </a:t>
            </a:r>
            <a:r>
              <a:rPr lang="en-GB" b="1" i="1" dirty="0"/>
              <a:t>3</a:t>
            </a:r>
            <a:r>
              <a:rPr lang="en-GB" dirty="0"/>
              <a:t> and the boundary conditions associated with static electric fields</a:t>
            </a:r>
          </a:p>
          <a:p>
            <a:endParaRPr lang="en-GB" dirty="0"/>
          </a:p>
          <a:p>
            <a:r>
              <a:rPr lang="en-GB" dirty="0"/>
              <a:t>We’ll now consider charges in motion. These charges constitute current flow</a:t>
            </a:r>
          </a:p>
          <a:p>
            <a:endParaRPr lang="en-GB" dirty="0"/>
          </a:p>
          <a:p>
            <a:r>
              <a:rPr lang="en-GB" dirty="0"/>
              <a:t>2 main types of currents: Conduction current and Convection current</a:t>
            </a:r>
          </a:p>
          <a:p>
            <a:endParaRPr lang="en-GB" dirty="0"/>
          </a:p>
          <a:p>
            <a:r>
              <a:rPr lang="en-GB" dirty="0">
                <a:solidFill>
                  <a:srgbClr val="FF0000"/>
                </a:solidFill>
              </a:rPr>
              <a:t>Conduction current: </a:t>
            </a:r>
            <a:r>
              <a:rPr lang="en-GB" dirty="0"/>
              <a:t>Drift motion of electrons in conductors and semiconductors. Their Average drift velocities are low, (about 0.001 m/s)</a:t>
            </a:r>
          </a:p>
          <a:p>
            <a:r>
              <a:rPr lang="en-GB" dirty="0">
                <a:solidFill>
                  <a:srgbClr val="0070C0"/>
                </a:solidFill>
              </a:rPr>
              <a:t>Convection current: </a:t>
            </a:r>
            <a:r>
              <a:rPr lang="en-GB" dirty="0"/>
              <a:t>Motion of electrons or ions in a vacuum or in rarefied gas </a:t>
            </a:r>
          </a:p>
          <a:p>
            <a:endParaRPr lang="en-GB" dirty="0"/>
          </a:p>
        </p:txBody>
      </p:sp>
    </p:spTree>
    <p:extLst>
      <p:ext uri="{BB962C8B-B14F-4D97-AF65-F5344CB8AC3E}">
        <p14:creationId xmlns:p14="http://schemas.microsoft.com/office/powerpoint/2010/main" val="997058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32245"/>
          </a:xfrm>
        </p:spPr>
        <p:txBody>
          <a:bodyPr>
            <a:noAutofit/>
          </a:bodyPr>
          <a:lstStyle/>
          <a:p>
            <a:r>
              <a:rPr lang="en-GB" sz="3000" b="1" dirty="0"/>
              <a:t>Current density and Ohm’s Law: </a:t>
            </a:r>
            <a:r>
              <a:rPr lang="en-GB" sz="2400" b="1" i="1" dirty="0">
                <a:solidFill>
                  <a:srgbClr val="FF0000"/>
                </a:solidFill>
              </a:rPr>
              <a:t>convection current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558000"/>
            <a:ext cx="5642247" cy="6300000"/>
          </a:xfrm>
          <a:prstGeom prst="rect">
            <a:avLst/>
          </a:prstGeom>
          <a:solidFill>
            <a:srgbClr val="FFFFFF"/>
          </a:solidFill>
        </p:spPr>
      </p:pic>
      <p:pic>
        <p:nvPicPr>
          <p:cNvPr id="13" name="Picture 12"/>
          <p:cNvPicPr>
            <a:picLocks noChangeAspect="1"/>
          </p:cNvPicPr>
          <p:nvPr/>
        </p:nvPicPr>
        <p:blipFill rotWithShape="1">
          <a:blip r:embed="rId3"/>
          <a:srcRect l="6616" t="1606" r="15997" b="2676"/>
          <a:stretch/>
        </p:blipFill>
        <p:spPr>
          <a:xfrm>
            <a:off x="6145200" y="1181232"/>
            <a:ext cx="2340000" cy="2581619"/>
          </a:xfrm>
          <a:prstGeom prst="rect">
            <a:avLst/>
          </a:prstGeom>
        </p:spPr>
      </p:pic>
      <p:sp>
        <p:nvSpPr>
          <p:cNvPr id="14" name="TextBox 13"/>
          <p:cNvSpPr txBox="1"/>
          <p:nvPr/>
        </p:nvSpPr>
        <p:spPr>
          <a:xfrm>
            <a:off x="5867400" y="3973272"/>
            <a:ext cx="3276600" cy="2031325"/>
          </a:xfrm>
          <a:prstGeom prst="rect">
            <a:avLst/>
          </a:prstGeom>
          <a:noFill/>
        </p:spPr>
        <p:txBody>
          <a:bodyPr wrap="square" rtlCol="0">
            <a:spAutoFit/>
          </a:bodyPr>
          <a:lstStyle/>
          <a:p>
            <a:pPr algn="just"/>
            <a:r>
              <a:rPr lang="en-GB" dirty="0"/>
              <a:t>Consider a steady motion of one kind of charge carriers, each of charges </a:t>
            </a:r>
            <a:r>
              <a:rPr lang="en-GB" b="1" i="1" dirty="0"/>
              <a:t>q</a:t>
            </a:r>
            <a:r>
              <a:rPr lang="en-GB" dirty="0"/>
              <a:t> over a differential surface </a:t>
            </a:r>
            <a:r>
              <a:rPr lang="el-GR" b="1" i="1" dirty="0">
                <a:latin typeface="Calibri" panose="020F0502020204030204" pitchFamily="34" charset="0"/>
              </a:rPr>
              <a:t>Δ</a:t>
            </a:r>
            <a:r>
              <a:rPr lang="en-GB" b="1" i="1" dirty="0"/>
              <a:t>S</a:t>
            </a:r>
            <a:r>
              <a:rPr lang="en-GB" dirty="0"/>
              <a:t>, with velocity </a:t>
            </a:r>
            <a:r>
              <a:rPr lang="en-GB" b="1" i="1" dirty="0"/>
              <a:t>U</a:t>
            </a:r>
            <a:r>
              <a:rPr lang="en-GB" dirty="0"/>
              <a:t>. Then the total amount of charges </a:t>
            </a:r>
            <a:r>
              <a:rPr lang="el-GR" b="1" i="1" dirty="0">
                <a:latin typeface="Calibri" panose="020F0502020204030204" pitchFamily="34" charset="0"/>
              </a:rPr>
              <a:t>Δ</a:t>
            </a:r>
            <a:r>
              <a:rPr lang="en-GB" b="1" i="1" dirty="0">
                <a:latin typeface="Calibri" panose="020F0502020204030204" pitchFamily="34" charset="0"/>
              </a:rPr>
              <a:t>Q</a:t>
            </a:r>
            <a:r>
              <a:rPr lang="en-GB" dirty="0">
                <a:latin typeface="Calibri" panose="020F0502020204030204" pitchFamily="34" charset="0"/>
              </a:rPr>
              <a:t> passing this surface in a time interval </a:t>
            </a:r>
            <a:r>
              <a:rPr lang="el-GR" b="1" i="1" dirty="0">
                <a:latin typeface="Calibri" panose="020F0502020204030204" pitchFamily="34" charset="0"/>
              </a:rPr>
              <a:t>Δ</a:t>
            </a:r>
            <a:r>
              <a:rPr lang="en-GB" b="1" i="1" dirty="0">
                <a:latin typeface="Calibri" panose="020F0502020204030204" pitchFamily="34" charset="0"/>
              </a:rPr>
              <a:t>t</a:t>
            </a:r>
            <a:r>
              <a:rPr lang="en-GB" dirty="0">
                <a:latin typeface="Calibri" panose="020F0502020204030204" pitchFamily="34" charset="0"/>
              </a:rPr>
              <a:t> is:</a:t>
            </a:r>
            <a:endParaRPr lang="en-GB" dirty="0"/>
          </a:p>
        </p:txBody>
      </p:sp>
      <mc:AlternateContent xmlns:mc="http://schemas.openxmlformats.org/markup-compatibility/2006" xmlns:a14="http://schemas.microsoft.com/office/drawing/2010/main">
        <mc:Choice Requires="a14">
          <p:sp>
            <p:nvSpPr>
              <p:cNvPr id="16" name="Rectangle 15"/>
              <p:cNvSpPr/>
              <p:nvPr/>
            </p:nvSpPr>
            <p:spPr>
              <a:xfrm>
                <a:off x="6185467" y="6030352"/>
                <a:ext cx="26832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b="1" i="1">
                              <a:latin typeface="Cambria Math" panose="02040503050406030204" pitchFamily="18" charset="0"/>
                            </a:rPr>
                          </m:ctrlPr>
                        </m:dPr>
                        <m:e>
                          <m:r>
                            <a:rPr lang="en-GB" b="1">
                              <a:latin typeface="Cambria Math" panose="02040503050406030204" pitchFamily="18" charset="0"/>
                            </a:rPr>
                            <m:t>∆</m:t>
                          </m:r>
                          <m:r>
                            <a:rPr lang="en-GB" b="1" i="1">
                              <a:latin typeface="Cambria Math" panose="02040503050406030204" pitchFamily="18" charset="0"/>
                            </a:rPr>
                            <m:t>𝑸</m:t>
                          </m:r>
                          <m:r>
                            <a:rPr lang="en-GB" b="1" i="0">
                              <a:latin typeface="Cambria Math" panose="02040503050406030204" pitchFamily="18" charset="0"/>
                            </a:rPr>
                            <m:t>=</m:t>
                          </m:r>
                          <m:r>
                            <a:rPr lang="en-GB" b="1" i="1">
                              <a:latin typeface="Cambria Math" panose="02040503050406030204" pitchFamily="18" charset="0"/>
                            </a:rPr>
                            <m:t>𝑵𝒒</m:t>
                          </m:r>
                          <m:r>
                            <a:rPr lang="en-GB" b="1" i="0">
                              <a:latin typeface="Cambria Math" panose="02040503050406030204" pitchFamily="18" charset="0"/>
                            </a:rPr>
                            <m:t>𝐮</m:t>
                          </m:r>
                          <m:r>
                            <a:rPr lang="en-GB" b="1" i="0">
                              <a:latin typeface="Cambria Math" panose="02040503050406030204" pitchFamily="18" charset="0"/>
                            </a:rPr>
                            <m:t>∙</m:t>
                          </m:r>
                          <m:sSub>
                            <m:sSubPr>
                              <m:ctrlPr>
                                <a:rPr lang="en-GB" b="1" i="1">
                                  <a:latin typeface="Cambria Math" panose="02040503050406030204" pitchFamily="18" charset="0"/>
                                </a:rPr>
                              </m:ctrlPr>
                            </m:sSubPr>
                            <m:e>
                              <m:r>
                                <a:rPr lang="en-GB" b="1" i="0">
                                  <a:latin typeface="Cambria Math" panose="02040503050406030204" pitchFamily="18" charset="0"/>
                                </a:rPr>
                                <m:t>𝐚</m:t>
                              </m:r>
                            </m:e>
                            <m:sub>
                              <m:r>
                                <a:rPr lang="en-GB" b="1" i="1">
                                  <a:latin typeface="Cambria Math" panose="02040503050406030204" pitchFamily="18" charset="0"/>
                                </a:rPr>
                                <m:t>𝒏</m:t>
                              </m:r>
                            </m:sub>
                          </m:sSub>
                          <m:r>
                            <a:rPr lang="en-GB" b="1" i="0">
                              <a:latin typeface="Cambria Math" panose="02040503050406030204" pitchFamily="18" charset="0"/>
                            </a:rPr>
                            <m:t>∆</m:t>
                          </m:r>
                          <m:r>
                            <a:rPr lang="en-GB" b="1" i="1">
                              <a:latin typeface="Cambria Math" panose="02040503050406030204" pitchFamily="18" charset="0"/>
                            </a:rPr>
                            <m:t>𝒔</m:t>
                          </m:r>
                          <m:r>
                            <a:rPr lang="en-GB" b="1" i="0">
                              <a:latin typeface="Cambria Math" panose="02040503050406030204" pitchFamily="18" charset="0"/>
                            </a:rPr>
                            <m:t>∆</m:t>
                          </m:r>
                          <m:r>
                            <a:rPr lang="en-GB" b="1" i="1">
                              <a:latin typeface="Cambria Math" panose="02040503050406030204" pitchFamily="18" charset="0"/>
                            </a:rPr>
                            <m:t>𝒕</m:t>
                          </m:r>
                          <m:r>
                            <a:rPr lang="en-GB" b="1" i="0">
                              <a:latin typeface="Cambria Math" panose="02040503050406030204" pitchFamily="18" charset="0"/>
                            </a:rPr>
                            <m:t>   (</m:t>
                          </m:r>
                          <m:r>
                            <a:rPr lang="en-GB" b="1" i="0">
                              <a:latin typeface="Cambria Math" panose="02040503050406030204" pitchFamily="18" charset="0"/>
                            </a:rPr>
                            <m:t>𝐂</m:t>
                          </m:r>
                        </m:e>
                      </m:d>
                    </m:oMath>
                  </m:oMathPara>
                </a14:m>
                <a:endParaRPr lang="en-GB" b="1" dirty="0"/>
              </a:p>
            </p:txBody>
          </p:sp>
        </mc:Choice>
        <mc:Fallback xmlns="">
          <p:sp>
            <p:nvSpPr>
              <p:cNvPr id="16" name="Rectangle 15"/>
              <p:cNvSpPr>
                <a:spLocks noRot="1" noChangeAspect="1" noMove="1" noResize="1" noEditPoints="1" noAdjustHandles="1" noChangeArrowheads="1" noChangeShapeType="1" noTextEdit="1"/>
              </p:cNvSpPr>
              <p:nvPr/>
            </p:nvSpPr>
            <p:spPr>
              <a:xfrm>
                <a:off x="6185467" y="6030352"/>
                <a:ext cx="2683299" cy="369332"/>
              </a:xfrm>
              <a:prstGeom prst="rect">
                <a:avLst/>
              </a:prstGeom>
              <a:blipFill>
                <a:blip r:embed="rId4"/>
                <a:stretch>
                  <a:fillRect t="-119672" r="-18409" b="-183607"/>
                </a:stretch>
              </a:blipFill>
            </p:spPr>
            <p:txBody>
              <a:bodyPr/>
              <a:lstStyle/>
              <a:p>
                <a:r>
                  <a:rPr lang="en-GB">
                    <a:noFill/>
                  </a:rPr>
                  <a:t> </a:t>
                </a:r>
              </a:p>
            </p:txBody>
          </p:sp>
        </mc:Fallback>
      </mc:AlternateContent>
    </p:spTree>
    <p:extLst>
      <p:ext uri="{BB962C8B-B14F-4D97-AF65-F5344CB8AC3E}">
        <p14:creationId xmlns:p14="http://schemas.microsoft.com/office/powerpoint/2010/main" val="3678263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6042"/>
            <a:ext cx="8702842" cy="553998"/>
          </a:xfrm>
          <a:prstGeom prst="rect">
            <a:avLst/>
          </a:prstGeom>
        </p:spPr>
        <p:txBody>
          <a:bodyPr wrap="square">
            <a:spAutoFit/>
          </a:bodyPr>
          <a:lstStyle/>
          <a:p>
            <a:r>
              <a:rPr lang="en-GB" sz="3000" b="1" dirty="0"/>
              <a:t>Current density and Ohm’s Law: </a:t>
            </a:r>
            <a:r>
              <a:rPr lang="en-GB" sz="2800" b="1" i="1" dirty="0">
                <a:solidFill>
                  <a:srgbClr val="FF0000"/>
                </a:solidFill>
              </a:rPr>
              <a:t>conduction current</a:t>
            </a:r>
            <a:endParaRPr lang="en-GB" sz="28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35" r="172"/>
          <a:stretch/>
        </p:blipFill>
        <p:spPr>
          <a:xfrm>
            <a:off x="22058" y="570040"/>
            <a:ext cx="6084000" cy="63063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120095" y="2514600"/>
                <a:ext cx="3023905" cy="2873479"/>
              </a:xfrm>
              <a:prstGeom prst="rect">
                <a:avLst/>
              </a:prstGeom>
              <a:noFill/>
            </p:spPr>
            <p:txBody>
              <a:bodyPr wrap="square" rtlCol="0">
                <a:spAutoFit/>
              </a:bodyPr>
              <a:lstStyle/>
              <a:p>
                <a:pPr algn="ctr"/>
                <a:r>
                  <a:rPr lang="en-GB" b="1" dirty="0">
                    <a:solidFill>
                      <a:srgbClr val="00B050"/>
                    </a:solidFill>
                    <a:latin typeface="MingLiU" panose="02020509000000000000" pitchFamily="49" charset="-120"/>
                    <a:ea typeface="MingLiU" panose="02020509000000000000" pitchFamily="49" charset="-120"/>
                  </a:rPr>
                  <a:t>For a current density of 7 (A/</a:t>
                </a:r>
                <a14:m>
                  <m:oMath xmlns:m="http://schemas.openxmlformats.org/officeDocument/2006/math">
                    <m:r>
                      <a:rPr lang="en-GB" b="1" i="1" smtClean="0">
                        <a:solidFill>
                          <a:srgbClr val="00B050"/>
                        </a:solidFill>
                        <a:latin typeface="Cambria Math" panose="02040503050406030204" pitchFamily="18" charset="0"/>
                        <a:ea typeface="MingLiU" panose="02020509000000000000" pitchFamily="49" charset="-120"/>
                      </a:rPr>
                      <m:t>𝒎</m:t>
                    </m:r>
                    <m:sSup>
                      <m:sSupPr>
                        <m:ctrlPr>
                          <a:rPr lang="en-GB" b="1" i="1" smtClean="0">
                            <a:solidFill>
                              <a:srgbClr val="00B050"/>
                            </a:solidFill>
                            <a:latin typeface="Cambria Math" panose="02040503050406030204" pitchFamily="18" charset="0"/>
                            <a:ea typeface="MingLiU" panose="02020509000000000000" pitchFamily="49" charset="-120"/>
                          </a:rPr>
                        </m:ctrlPr>
                      </m:sSupPr>
                      <m:e>
                        <m:r>
                          <a:rPr lang="en-GB" b="1" i="1" smtClean="0">
                            <a:solidFill>
                              <a:srgbClr val="00B050"/>
                            </a:solidFill>
                            <a:latin typeface="Cambria Math" panose="02040503050406030204" pitchFamily="18" charset="0"/>
                            <a:ea typeface="MingLiU" panose="02020509000000000000" pitchFamily="49" charset="-120"/>
                          </a:rPr>
                          <m:t>𝒎</m:t>
                        </m:r>
                      </m:e>
                      <m:sup>
                        <m:r>
                          <a:rPr lang="en-GB" b="1" i="1" smtClean="0">
                            <a:solidFill>
                              <a:srgbClr val="00B050"/>
                            </a:solidFill>
                            <a:latin typeface="Cambria Math" panose="02040503050406030204" pitchFamily="18" charset="0"/>
                            <a:ea typeface="MingLiU" panose="02020509000000000000" pitchFamily="49" charset="-120"/>
                          </a:rPr>
                          <m:t>𝟐</m:t>
                        </m:r>
                      </m:sup>
                    </m:sSup>
                  </m:oMath>
                </a14:m>
                <a:r>
                  <a:rPr lang="en-GB" b="1" dirty="0">
                    <a:solidFill>
                      <a:srgbClr val="00B050"/>
                    </a:solidFill>
                    <a:latin typeface="MingLiU" panose="02020509000000000000" pitchFamily="49" charset="-120"/>
                    <a:ea typeface="MingLiU" panose="02020509000000000000" pitchFamily="49" charset="-120"/>
                  </a:rPr>
                  <a:t>) in Copper with conductivity 5.8x</a:t>
                </a:r>
                <a14:m>
                  <m:oMath xmlns:m="http://schemas.openxmlformats.org/officeDocument/2006/math">
                    <m:sSup>
                      <m:sSupPr>
                        <m:ctrlPr>
                          <a:rPr lang="en-GB" b="1" i="1">
                            <a:solidFill>
                              <a:srgbClr val="00B050"/>
                            </a:solidFill>
                            <a:latin typeface="Cambria Math" panose="02040503050406030204" pitchFamily="18" charset="0"/>
                            <a:ea typeface="MingLiU" panose="02020509000000000000" pitchFamily="49" charset="-120"/>
                          </a:rPr>
                        </m:ctrlPr>
                      </m:sSupPr>
                      <m:e>
                        <m:r>
                          <a:rPr lang="en-GB" b="1" i="1" smtClean="0">
                            <a:solidFill>
                              <a:srgbClr val="00B050"/>
                            </a:solidFill>
                            <a:latin typeface="Cambria Math" panose="02040503050406030204" pitchFamily="18" charset="0"/>
                            <a:ea typeface="MingLiU" panose="02020509000000000000" pitchFamily="49" charset="-120"/>
                          </a:rPr>
                          <m:t>𝟏𝟎</m:t>
                        </m:r>
                      </m:e>
                      <m:sup>
                        <m:r>
                          <a:rPr lang="en-GB" b="1" i="1" smtClean="0">
                            <a:solidFill>
                              <a:srgbClr val="00B050"/>
                            </a:solidFill>
                            <a:latin typeface="Cambria Math" panose="02040503050406030204" pitchFamily="18" charset="0"/>
                            <a:ea typeface="MingLiU" panose="02020509000000000000" pitchFamily="49" charset="-120"/>
                          </a:rPr>
                          <m:t>−</m:t>
                        </m:r>
                        <m:r>
                          <a:rPr lang="en-GB" b="1" i="1" smtClean="0">
                            <a:solidFill>
                              <a:srgbClr val="00B050"/>
                            </a:solidFill>
                            <a:latin typeface="Cambria Math" panose="02040503050406030204" pitchFamily="18" charset="0"/>
                            <a:ea typeface="MingLiU" panose="02020509000000000000" pitchFamily="49" charset="-120"/>
                          </a:rPr>
                          <m:t>𝟕</m:t>
                        </m:r>
                      </m:sup>
                    </m:sSup>
                    <m:r>
                      <a:rPr lang="en-GB" b="1" i="1">
                        <a:solidFill>
                          <a:srgbClr val="00B050"/>
                        </a:solidFill>
                        <a:latin typeface="Cambria Math" panose="02040503050406030204" pitchFamily="18" charset="0"/>
                        <a:ea typeface="MingLiU" panose="02020509000000000000" pitchFamily="49" charset="-120"/>
                      </a:rPr>
                      <m:t> </m:t>
                    </m:r>
                  </m:oMath>
                </a14:m>
                <a:r>
                  <a:rPr lang="en-GB" b="1" dirty="0">
                    <a:solidFill>
                      <a:srgbClr val="00B050"/>
                    </a:solidFill>
                    <a:latin typeface="MingLiU" panose="02020509000000000000" pitchFamily="49" charset="-120"/>
                    <a:ea typeface="MingLiU" panose="02020509000000000000" pitchFamily="49" charset="-120"/>
                  </a:rPr>
                  <a:t>S/m. Find the </a:t>
                </a:r>
                <a:r>
                  <a:rPr lang="en-GB" b="1" u="sng" dirty="0">
                    <a:solidFill>
                      <a:srgbClr val="00B050"/>
                    </a:solidFill>
                    <a:latin typeface="MingLiU" panose="02020509000000000000" pitchFamily="49" charset="-120"/>
                    <a:ea typeface="MingLiU" panose="02020509000000000000" pitchFamily="49" charset="-120"/>
                  </a:rPr>
                  <a:t>Electric Intensity </a:t>
                </a:r>
                <a:r>
                  <a:rPr lang="en-GB" b="1" dirty="0">
                    <a:solidFill>
                      <a:srgbClr val="00B050"/>
                    </a:solidFill>
                    <a:latin typeface="MingLiU" panose="02020509000000000000" pitchFamily="49" charset="-120"/>
                    <a:ea typeface="MingLiU" panose="02020509000000000000" pitchFamily="49" charset="-120"/>
                  </a:rPr>
                  <a:t>and the </a:t>
                </a:r>
                <a:r>
                  <a:rPr lang="en-GB" b="1" u="sng" dirty="0">
                    <a:solidFill>
                      <a:srgbClr val="00B050"/>
                    </a:solidFill>
                    <a:latin typeface="MingLiU" panose="02020509000000000000" pitchFamily="49" charset="-120"/>
                    <a:ea typeface="MingLiU" panose="02020509000000000000" pitchFamily="49" charset="-120"/>
                  </a:rPr>
                  <a:t>Electron drift velocity</a:t>
                </a:r>
              </a:p>
              <a:p>
                <a:pPr algn="ctr"/>
                <a:endParaRPr lang="en-GB" b="1" u="sng" dirty="0">
                  <a:solidFill>
                    <a:srgbClr val="00B050"/>
                  </a:solidFill>
                  <a:latin typeface="MingLiU" panose="02020509000000000000" pitchFamily="49" charset="-120"/>
                  <a:ea typeface="MingLiU" panose="02020509000000000000" pitchFamily="49" charset="-120"/>
                </a:endParaRPr>
              </a:p>
              <a:p>
                <a:pPr algn="ctr"/>
                <a:r>
                  <a:rPr lang="en-GB" b="1" dirty="0">
                    <a:latin typeface="MingLiU" panose="02020509000000000000" pitchFamily="49" charset="-120"/>
                    <a:ea typeface="MingLiU" panose="02020509000000000000" pitchFamily="49" charset="-120"/>
                  </a:rPr>
                  <a:t>Ans. E = 0.121 V/m, u = 0.0000347 m/s</a:t>
                </a:r>
              </a:p>
            </p:txBody>
          </p:sp>
        </mc:Choice>
        <mc:Fallback xmlns="">
          <p:sp>
            <p:nvSpPr>
              <p:cNvPr id="7" name="TextBox 6"/>
              <p:cNvSpPr txBox="1">
                <a:spLocks noRot="1" noChangeAspect="1" noMove="1" noResize="1" noEditPoints="1" noAdjustHandles="1" noChangeArrowheads="1" noChangeShapeType="1" noTextEdit="1"/>
              </p:cNvSpPr>
              <p:nvPr/>
            </p:nvSpPr>
            <p:spPr>
              <a:xfrm>
                <a:off x="6120095" y="2514600"/>
                <a:ext cx="3023905" cy="2873479"/>
              </a:xfrm>
              <a:prstGeom prst="rect">
                <a:avLst/>
              </a:prstGeom>
              <a:blipFill>
                <a:blip r:embed="rId4"/>
                <a:stretch>
                  <a:fillRect l="-202" t="-1062" r="-3831" b="-2548"/>
                </a:stretch>
              </a:blipFill>
            </p:spPr>
            <p:txBody>
              <a:bodyPr/>
              <a:lstStyle/>
              <a:p>
                <a:r>
                  <a:rPr lang="en-GB">
                    <a:noFill/>
                  </a:rPr>
                  <a:t> </a:t>
                </a:r>
              </a:p>
            </p:txBody>
          </p:sp>
        </mc:Fallback>
      </mc:AlternateContent>
      <p:sp>
        <p:nvSpPr>
          <p:cNvPr id="8" name="Rectangle 7"/>
          <p:cNvSpPr/>
          <p:nvPr/>
        </p:nvSpPr>
        <p:spPr>
          <a:xfrm>
            <a:off x="6043895" y="570040"/>
            <a:ext cx="76200" cy="6306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87159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3415"/>
          <a:stretch/>
        </p:blipFill>
        <p:spPr>
          <a:xfrm>
            <a:off x="1371600" y="1219200"/>
            <a:ext cx="6974220" cy="4426200"/>
          </a:xfrm>
          <a:prstGeom prst="rect">
            <a:avLst/>
          </a:prstGeom>
          <a:ln>
            <a:solidFill>
              <a:schemeClr val="bg1"/>
            </a:solidFill>
          </a:ln>
        </p:spPr>
      </p:pic>
      <p:sp>
        <p:nvSpPr>
          <p:cNvPr id="7" name="Rectangle 6"/>
          <p:cNvSpPr/>
          <p:nvPr/>
        </p:nvSpPr>
        <p:spPr>
          <a:xfrm>
            <a:off x="2057400" y="152400"/>
            <a:ext cx="4953000" cy="553998"/>
          </a:xfrm>
          <a:prstGeom prst="rect">
            <a:avLst/>
          </a:prstGeom>
        </p:spPr>
        <p:txBody>
          <a:bodyPr wrap="square">
            <a:spAutoFit/>
          </a:bodyPr>
          <a:lstStyle/>
          <a:p>
            <a:r>
              <a:rPr lang="en-GB" sz="3000" b="1" dirty="0"/>
              <a:t>Resistance and Conductance</a:t>
            </a:r>
            <a:endParaRPr lang="en-GB" sz="2800" dirty="0"/>
          </a:p>
        </p:txBody>
      </p:sp>
      <p:sp>
        <p:nvSpPr>
          <p:cNvPr id="9" name="TextBox 8"/>
          <p:cNvSpPr txBox="1"/>
          <p:nvPr/>
        </p:nvSpPr>
        <p:spPr>
          <a:xfrm>
            <a:off x="838200" y="5390496"/>
            <a:ext cx="7391400" cy="369332"/>
          </a:xfrm>
          <a:prstGeom prst="rect">
            <a:avLst/>
          </a:prstGeom>
          <a:noFill/>
        </p:spPr>
        <p:txBody>
          <a:bodyPr wrap="square" rtlCol="0">
            <a:spAutoFit/>
          </a:bodyPr>
          <a:lstStyle/>
          <a:p>
            <a:r>
              <a:rPr lang="en-GB" b="1" dirty="0">
                <a:solidFill>
                  <a:srgbClr val="FF0000"/>
                </a:solidFill>
              </a:rPr>
              <a:t>Resistance of a straight homogeneous material of uniform cross section</a:t>
            </a:r>
          </a:p>
        </p:txBody>
      </p:sp>
      <mc:AlternateContent xmlns:mc="http://schemas.openxmlformats.org/markup-compatibility/2006" xmlns:a14="http://schemas.microsoft.com/office/drawing/2010/main">
        <mc:Choice Requires="a14">
          <p:sp>
            <p:nvSpPr>
              <p:cNvPr id="10" name="TextBox 9"/>
              <p:cNvSpPr txBox="1"/>
              <p:nvPr/>
            </p:nvSpPr>
            <p:spPr>
              <a:xfrm>
                <a:off x="3201207" y="5949788"/>
                <a:ext cx="3315005" cy="520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𝑮</m:t>
                      </m:r>
                      <m:r>
                        <a:rPr lang="en-GB" b="1" i="1" smtClean="0">
                          <a:latin typeface="Cambria Math" panose="02040503050406030204" pitchFamily="18" charset="0"/>
                        </a:rPr>
                        <m:t>= </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𝑹</m:t>
                          </m:r>
                        </m:den>
                      </m:f>
                      <m:r>
                        <a:rPr lang="en-GB" b="1" i="1" smtClean="0">
                          <a:latin typeface="Cambria Math" panose="02040503050406030204" pitchFamily="18" charset="0"/>
                        </a:rPr>
                        <m:t>= </m:t>
                      </m:r>
                      <m:r>
                        <a:rPr lang="en-GB" b="1" i="1" smtClean="0">
                          <a:latin typeface="Cambria Math" panose="02040503050406030204" pitchFamily="18" charset="0"/>
                          <a:ea typeface="Cambria Math" panose="02040503050406030204" pitchFamily="18" charset="0"/>
                        </a:rPr>
                        <m:t>𝜹</m:t>
                      </m:r>
                      <m:f>
                        <m:fPr>
                          <m:ctrlPr>
                            <a:rPr lang="en-GB" b="1" i="1" smtClean="0">
                              <a:latin typeface="Cambria Math" panose="02040503050406030204" pitchFamily="18" charset="0"/>
                            </a:rPr>
                          </m:ctrlPr>
                        </m:fPr>
                        <m:num>
                          <m:r>
                            <a:rPr lang="en-GB" b="1" i="1" smtClean="0">
                              <a:latin typeface="Cambria Math" panose="02040503050406030204" pitchFamily="18" charset="0"/>
                            </a:rPr>
                            <m:t>𝑺</m:t>
                          </m:r>
                        </m:num>
                        <m:den>
                          <m:r>
                            <a:rPr lang="en-GB" b="1" i="1" smtClean="0">
                              <a:latin typeface="Cambria Math" panose="02040503050406030204" pitchFamily="18" charset="0"/>
                            </a:rPr>
                            <m:t>𝒍</m:t>
                          </m:r>
                        </m:den>
                      </m:f>
                      <m:r>
                        <a:rPr lang="en-GB" b="1" i="1" smtClean="0">
                          <a:latin typeface="Cambria Math" panose="02040503050406030204" pitchFamily="18" charset="0"/>
                        </a:rPr>
                        <m:t>        </m:t>
                      </m:r>
                      <m:d>
                        <m:dPr>
                          <m:ctrlPr>
                            <a:rPr lang="en-GB" b="1" i="1" smtClean="0">
                              <a:latin typeface="Cambria Math" panose="02040503050406030204" pitchFamily="18" charset="0"/>
                            </a:rPr>
                          </m:ctrlPr>
                        </m:dPr>
                        <m:e>
                          <m:r>
                            <a:rPr lang="en-GB" b="1" i="1" smtClean="0">
                              <a:latin typeface="Cambria Math" panose="02040503050406030204" pitchFamily="18" charset="0"/>
                            </a:rPr>
                            <m:t>𝑺</m:t>
                          </m:r>
                        </m:e>
                      </m:d>
                      <m:r>
                        <a:rPr lang="en-GB" b="1" i="1" smtClean="0">
                          <a:latin typeface="Cambria Math" panose="02040503050406030204" pitchFamily="18" charset="0"/>
                        </a:rPr>
                        <m:t> </m:t>
                      </m:r>
                      <m:r>
                        <a:rPr lang="en-GB" b="1" i="1" smtClean="0">
                          <a:latin typeface="Cambria Math" panose="02040503050406030204" pitchFamily="18" charset="0"/>
                        </a:rPr>
                        <m:t>𝒐𝒓</m:t>
                      </m:r>
                      <m:r>
                        <a:rPr lang="en-GB" b="1" i="1" smtClean="0">
                          <a:latin typeface="Cambria Math" panose="02040503050406030204" pitchFamily="18" charset="0"/>
                        </a:rPr>
                        <m:t> (</m:t>
                      </m:r>
                      <m:sSup>
                        <m:sSupPr>
                          <m:ctrlPr>
                            <a:rPr lang="en-GB" b="1" i="1" smtClean="0">
                              <a:latin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𝛀</m:t>
                          </m:r>
                        </m:e>
                        <m:sup>
                          <m:r>
                            <a:rPr lang="en-GB" b="1" i="1" smtClean="0">
                              <a:latin typeface="Cambria Math" panose="02040503050406030204" pitchFamily="18" charset="0"/>
                            </a:rPr>
                            <m:t>−</m:t>
                          </m:r>
                          <m:r>
                            <a:rPr lang="en-GB" b="1" i="1" smtClean="0">
                              <a:latin typeface="Cambria Math" panose="02040503050406030204" pitchFamily="18" charset="0"/>
                            </a:rPr>
                            <m:t>𝟏</m:t>
                          </m:r>
                        </m:sup>
                      </m:sSup>
                      <m:r>
                        <a:rPr lang="en-GB" b="1" i="1" smtClean="0">
                          <a:latin typeface="Cambria Math" panose="02040503050406030204" pitchFamily="18" charset="0"/>
                        </a:rPr>
                        <m:t>)</m:t>
                      </m:r>
                    </m:oMath>
                  </m:oMathPara>
                </a14:m>
                <a:endParaRPr lang="en-GB" b="1" dirty="0"/>
              </a:p>
            </p:txBody>
          </p:sp>
        </mc:Choice>
        <mc:Fallback xmlns="">
          <p:sp>
            <p:nvSpPr>
              <p:cNvPr id="10" name="TextBox 9"/>
              <p:cNvSpPr txBox="1">
                <a:spLocks noRot="1" noChangeAspect="1" noMove="1" noResize="1" noEditPoints="1" noAdjustHandles="1" noChangeArrowheads="1" noChangeShapeType="1" noTextEdit="1"/>
              </p:cNvSpPr>
              <p:nvPr/>
            </p:nvSpPr>
            <p:spPr>
              <a:xfrm>
                <a:off x="3201207" y="5949788"/>
                <a:ext cx="3315005" cy="520399"/>
              </a:xfrm>
              <a:prstGeom prst="rect">
                <a:avLst/>
              </a:prstGeom>
              <a:blipFill>
                <a:blip r:embed="rId5"/>
                <a:stretch>
                  <a:fillRect/>
                </a:stretch>
              </a:blipFill>
            </p:spPr>
            <p:txBody>
              <a:bodyPr/>
              <a:lstStyle/>
              <a:p>
                <a:r>
                  <a:rPr lang="en-GB">
                    <a:noFill/>
                  </a:rPr>
                  <a:t> </a:t>
                </a:r>
              </a:p>
            </p:txBody>
          </p:sp>
        </mc:Fallback>
      </mc:AlternateContent>
      <p:sp>
        <p:nvSpPr>
          <p:cNvPr id="11" name="TextBox 10"/>
          <p:cNvSpPr txBox="1"/>
          <p:nvPr/>
        </p:nvSpPr>
        <p:spPr>
          <a:xfrm>
            <a:off x="1853888" y="6025321"/>
            <a:ext cx="1468385" cy="369332"/>
          </a:xfrm>
          <a:prstGeom prst="rect">
            <a:avLst/>
          </a:prstGeom>
          <a:noFill/>
        </p:spPr>
        <p:txBody>
          <a:bodyPr wrap="square" rtlCol="0">
            <a:spAutoFit/>
          </a:bodyPr>
          <a:lstStyle/>
          <a:p>
            <a:r>
              <a:rPr lang="en-GB" b="1" dirty="0">
                <a:solidFill>
                  <a:srgbClr val="FF0000"/>
                </a:solidFill>
              </a:rPr>
              <a:t>Conductance</a:t>
            </a:r>
          </a:p>
        </p:txBody>
      </p:sp>
      <p:sp>
        <p:nvSpPr>
          <p:cNvPr id="4" name="Rectangle 3"/>
          <p:cNvSpPr/>
          <p:nvPr/>
        </p:nvSpPr>
        <p:spPr>
          <a:xfrm>
            <a:off x="1137564" y="1183036"/>
            <a:ext cx="2901035" cy="2779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6"/>
          <a:stretch>
            <a:fillRect/>
          </a:stretch>
        </p:blipFill>
        <p:spPr>
          <a:xfrm>
            <a:off x="556523" y="1120772"/>
            <a:ext cx="3001753" cy="2772000"/>
          </a:xfrm>
          <a:prstGeom prst="rect">
            <a:avLst/>
          </a:prstGeom>
        </p:spPr>
      </p:pic>
      <p:sp>
        <p:nvSpPr>
          <p:cNvPr id="13" name="Rectangle 12"/>
          <p:cNvSpPr/>
          <p:nvPr/>
        </p:nvSpPr>
        <p:spPr>
          <a:xfrm>
            <a:off x="436126" y="914812"/>
            <a:ext cx="478274" cy="609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13963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68" y="0"/>
            <a:ext cx="9067800" cy="6858000"/>
          </a:xfrm>
        </p:spPr>
        <p:txBody>
          <a:bodyPr>
            <a:normAutofit/>
          </a:bodyPr>
          <a:lstStyle/>
          <a:p>
            <a:pPr marL="514350" indent="-514350">
              <a:buFont typeface="+mj-lt"/>
              <a:buAutoNum type="arabicPeriod"/>
            </a:pPr>
            <a:r>
              <a:rPr lang="en-GB" sz="3600" dirty="0">
                <a:latin typeface="AR BERKLEY"/>
              </a:rPr>
              <a:t>Three resistors having resistances 1 M</a:t>
            </a:r>
            <a:r>
              <a:rPr lang="el-GR" sz="3600" dirty="0">
                <a:latin typeface="AR BERKLEY"/>
              </a:rPr>
              <a:t>Ω</a:t>
            </a:r>
            <a:r>
              <a:rPr lang="en-GB" sz="3600" dirty="0">
                <a:latin typeface="AR BERKLEY"/>
              </a:rPr>
              <a:t>, 2 M</a:t>
            </a:r>
            <a:r>
              <a:rPr lang="el-GR" sz="3600" dirty="0">
                <a:latin typeface="AR BERKLEY"/>
              </a:rPr>
              <a:t>Ω</a:t>
            </a:r>
            <a:r>
              <a:rPr lang="en-GB" sz="3600" dirty="0">
                <a:latin typeface="AR BERKLEY"/>
              </a:rPr>
              <a:t>, and 4 M</a:t>
            </a:r>
            <a:r>
              <a:rPr lang="el-GR" sz="3600" dirty="0">
                <a:latin typeface="AR BERKLEY"/>
              </a:rPr>
              <a:t>Ω</a:t>
            </a:r>
            <a:r>
              <a:rPr lang="en-GB" sz="3600" dirty="0">
                <a:latin typeface="AR BERKLEY"/>
              </a:rPr>
              <a:t> are connected in parallel. Calculate the overall </a:t>
            </a:r>
            <a:r>
              <a:rPr lang="en-GB" sz="3600" i="1" dirty="0">
                <a:solidFill>
                  <a:srgbClr val="FF0000"/>
                </a:solidFill>
                <a:latin typeface="AR BERKLEY"/>
              </a:rPr>
              <a:t>conductance</a:t>
            </a:r>
            <a:r>
              <a:rPr lang="en-GB" sz="3600" dirty="0">
                <a:latin typeface="AR BERKLEY"/>
              </a:rPr>
              <a:t> and </a:t>
            </a:r>
            <a:r>
              <a:rPr lang="en-GB" sz="3600" b="1" i="1" dirty="0">
                <a:solidFill>
                  <a:srgbClr val="00B0F0"/>
                </a:solidFill>
                <a:latin typeface="AR BERKLEY"/>
              </a:rPr>
              <a:t>resistance</a:t>
            </a:r>
          </a:p>
          <a:p>
            <a:pPr marL="0" indent="0">
              <a:buNone/>
            </a:pPr>
            <a:r>
              <a:rPr lang="en-GB" sz="3600" dirty="0">
                <a:solidFill>
                  <a:srgbClr val="00B050"/>
                </a:solidFill>
                <a:latin typeface="AR BERKLEY"/>
              </a:rPr>
              <a:t>               Ans. (1) 1.75 µOhm, (2) 1.28 mm</a:t>
            </a:r>
          </a:p>
          <a:p>
            <a:pPr marL="0" indent="0">
              <a:buNone/>
            </a:pPr>
            <a:endParaRPr lang="en-GB" sz="800" b="1" i="1" dirty="0">
              <a:solidFill>
                <a:srgbClr val="00B0F0"/>
              </a:solidFill>
              <a:latin typeface="AR BERKLEY"/>
            </a:endParaRPr>
          </a:p>
          <a:p>
            <a:pPr marL="0" indent="0">
              <a:buNone/>
            </a:pPr>
            <a:endParaRPr lang="en-GB" sz="2000" b="1" i="1" dirty="0">
              <a:solidFill>
                <a:srgbClr val="00B0F0"/>
              </a:solidFill>
              <a:latin typeface="AR BERKLEY"/>
            </a:endParaRPr>
          </a:p>
          <a:p>
            <a:pPr marL="514350" indent="-514350">
              <a:buFont typeface="+mj-lt"/>
              <a:buAutoNum type="arabicPeriod" startAt="2"/>
            </a:pPr>
            <a:r>
              <a:rPr lang="en-GB" sz="3600" dirty="0">
                <a:solidFill>
                  <a:srgbClr val="FF0000"/>
                </a:solidFill>
                <a:latin typeface="AR BERKLEY"/>
              </a:rPr>
              <a:t>Determine the dc-resistance of a 1km copper wire having a 1mm radius</a:t>
            </a:r>
          </a:p>
          <a:p>
            <a:r>
              <a:rPr lang="en-GB" sz="3600" dirty="0">
                <a:solidFill>
                  <a:srgbClr val="FF0000"/>
                </a:solidFill>
                <a:latin typeface="AR BERKLEY"/>
              </a:rPr>
              <a:t>If an aluminium wire of the same length having the same resistance is used. What is the radius of the wire</a:t>
            </a:r>
          </a:p>
          <a:p>
            <a:endParaRPr lang="en-GB" sz="1200" dirty="0">
              <a:solidFill>
                <a:srgbClr val="FF0000"/>
              </a:solidFill>
              <a:latin typeface="AR BERKLEY"/>
            </a:endParaRPr>
          </a:p>
          <a:p>
            <a:pPr marL="0" indent="0">
              <a:buNone/>
            </a:pPr>
            <a:r>
              <a:rPr lang="en-GB" sz="3600" dirty="0">
                <a:solidFill>
                  <a:schemeClr val="tx1">
                    <a:lumMod val="50000"/>
                    <a:lumOff val="50000"/>
                  </a:schemeClr>
                </a:solidFill>
                <a:latin typeface="AR BERKLEY"/>
              </a:rPr>
              <a:t>              Ans. (1) 5.49 Ohm, (2) 1.28 mm</a:t>
            </a:r>
          </a:p>
        </p:txBody>
      </p:sp>
    </p:spTree>
    <p:extLst>
      <p:ext uri="{BB962C8B-B14F-4D97-AF65-F5344CB8AC3E}">
        <p14:creationId xmlns:p14="http://schemas.microsoft.com/office/powerpoint/2010/main" val="1837008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4795"/>
                <a:ext cx="9144000" cy="6858000"/>
              </a:xfrm>
            </p:spPr>
            <p:txBody>
              <a:bodyPr>
                <a:normAutofit/>
              </a:bodyPr>
              <a:lstStyle/>
              <a:p>
                <a:r>
                  <a:rPr lang="en-GB" sz="3600" dirty="0">
                    <a:latin typeface="AR BERKLEY"/>
                  </a:rPr>
                  <a:t>Analytically Explain the following equations related to </a:t>
                </a:r>
                <a:r>
                  <a:rPr lang="en-GB" sz="3600" b="1" dirty="0">
                    <a:solidFill>
                      <a:srgbClr val="00B050"/>
                    </a:solidFill>
                    <a:latin typeface="AR BERKLEY"/>
                  </a:rPr>
                  <a:t>Steady Currents </a:t>
                </a:r>
                <a14:m>
                  <m:oMath xmlns:m="http://schemas.openxmlformats.org/officeDocument/2006/math">
                    <m:r>
                      <a:rPr lang="en-GB" sz="3600" b="1" i="0" smtClean="0">
                        <a:solidFill>
                          <a:srgbClr val="00B050"/>
                        </a:solidFill>
                        <a:latin typeface="Cambria Math" panose="02040503050406030204" pitchFamily="18" charset="0"/>
                      </a:rPr>
                      <m:t>  </m:t>
                    </m:r>
                  </m:oMath>
                </a14:m>
                <a:endParaRPr lang="en-GB" sz="3600" b="1" i="0" dirty="0">
                  <a:latin typeface="Cambria Math" panose="02040503050406030204" pitchFamily="18" charset="0"/>
                </a:endParaRPr>
              </a:p>
              <a:p>
                <a:pPr marL="742950" indent="-742950" algn="ctr">
                  <a:buFont typeface="+mj-lt"/>
                  <a:buAutoNum type="arabicPeriod"/>
                </a:pPr>
                <a14:m>
                  <m:oMath xmlns:m="http://schemas.openxmlformats.org/officeDocument/2006/math">
                    <m:r>
                      <a:rPr lang="en-GB" sz="3600">
                        <a:latin typeface="Cambria Math" panose="02040503050406030204" pitchFamily="18" charset="0"/>
                      </a:rPr>
                      <m:t> </m:t>
                    </m:r>
                    <m:r>
                      <a:rPr lang="en-GB" sz="3600" b="0" i="0" smtClean="0">
                        <a:latin typeface="Cambria Math" panose="02040503050406030204" pitchFamily="18" charset="0"/>
                      </a:rPr>
                      <m:t>   </m:t>
                    </m:r>
                    <m:r>
                      <a:rPr lang="en-US" b="1" i="1">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𝐉</m:t>
                    </m:r>
                    <m:r>
                      <a:rPr lang="en-GB" b="1" i="1" smtClean="0">
                        <a:latin typeface="Cambria Math" panose="02040503050406030204" pitchFamily="18" charset="0"/>
                      </a:rPr>
                      <m:t> </m:t>
                    </m:r>
                    <m:r>
                      <a:rPr lang="en-US" i="1">
                        <a:latin typeface="Cambria Math" panose="02040503050406030204" pitchFamily="18" charset="0"/>
                      </a:rPr>
                      <m:t>= −</m:t>
                    </m:r>
                    <m:f>
                      <m:fPr>
                        <m:ctrlPr>
                          <a:rPr lang="en-GB" i="1">
                            <a:latin typeface="Cambria Math" panose="02040503050406030204" pitchFamily="18" charset="0"/>
                          </a:rPr>
                        </m:ctrlPr>
                      </m:fPr>
                      <m:num>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𝑣</m:t>
                            </m:r>
                          </m:sub>
                        </m:sSub>
                      </m:num>
                      <m:den>
                        <m:r>
                          <a:rPr lang="en-US" i="1">
                            <a:latin typeface="Cambria Math" panose="02040503050406030204" pitchFamily="18" charset="0"/>
                          </a:rPr>
                          <m:t>𝜕</m:t>
                        </m:r>
                        <m:r>
                          <a:rPr lang="en-US" i="1">
                            <a:latin typeface="Cambria Math" panose="02040503050406030204" pitchFamily="18" charset="0"/>
                          </a:rPr>
                          <m:t>𝑡</m:t>
                        </m:r>
                      </m:den>
                    </m:f>
                    <m:r>
                      <a:rPr lang="en-US" i="1">
                        <a:latin typeface="Cambria Math" panose="02040503050406030204" pitchFamily="18" charset="0"/>
                      </a:rPr>
                      <m:t>        </m:t>
                    </m:r>
                    <m:r>
                      <a:rPr lang="en-US">
                        <a:latin typeface="Cambria Math" panose="02040503050406030204" pitchFamily="18" charset="0"/>
                      </a:rPr>
                      <m:t>(</m:t>
                    </m:r>
                    <m:f>
                      <m:fPr>
                        <m:type m:val="lin"/>
                        <m:ctrlPr>
                          <a:rPr lang="en-GB" i="1">
                            <a:latin typeface="Cambria Math" panose="02040503050406030204" pitchFamily="18" charset="0"/>
                          </a:rPr>
                        </m:ctrlPr>
                      </m:fPr>
                      <m:num>
                        <m:r>
                          <m:rPr>
                            <m:sty m:val="p"/>
                          </m:rPr>
                          <a:rPr lang="en-US">
                            <a:latin typeface="Cambria Math" panose="02040503050406030204" pitchFamily="18" charset="0"/>
                          </a:rPr>
                          <m:t>A</m:t>
                        </m:r>
                      </m:num>
                      <m:den>
                        <m:sSup>
                          <m:sSupPr>
                            <m:ctrlPr>
                              <a:rPr lang="en-GB"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3</m:t>
                            </m:r>
                          </m:sup>
                        </m:sSup>
                      </m:den>
                    </m:f>
                    <m:r>
                      <a:rPr lang="en-US">
                        <a:latin typeface="Cambria Math" panose="02040503050406030204" pitchFamily="18" charset="0"/>
                      </a:rPr>
                      <m:t>)</m:t>
                    </m:r>
                  </m:oMath>
                </a14:m>
                <a:r>
                  <a:rPr lang="en-GB" dirty="0"/>
                  <a:t>  </a:t>
                </a:r>
              </a:p>
              <a:p>
                <a:pPr marL="0" indent="0">
                  <a:buNone/>
                </a:pPr>
                <a:endParaRPr lang="en-GB" dirty="0"/>
              </a:p>
              <a:p>
                <a:pPr marL="0" indent="0">
                  <a:buNone/>
                </a:pPr>
                <a:endParaRPr lang="en-GB" dirty="0"/>
              </a:p>
              <a:p>
                <a:pPr marL="742950" indent="-742950">
                  <a:buFont typeface="+mj-lt"/>
                  <a:buAutoNum type="arabicPeriod" startAt="2"/>
                </a:pPr>
                <a14:m>
                  <m:oMath xmlns:m="http://schemas.openxmlformats.org/officeDocument/2006/math">
                    <m:r>
                      <a:rPr lang="en-US" sz="3600">
                        <a:latin typeface="Cambria Math" panose="02040503050406030204" pitchFamily="18" charset="0"/>
                      </a:rPr>
                      <m:t>𝛁</m:t>
                    </m:r>
                    <m:r>
                      <a:rPr lang="en-US" sz="3600">
                        <a:latin typeface="Cambria Math" panose="02040503050406030204" pitchFamily="18" charset="0"/>
                      </a:rPr>
                      <m:t>∙</m:t>
                    </m:r>
                    <m:r>
                      <a:rPr lang="en-US" sz="3600">
                        <a:latin typeface="Cambria Math" panose="02040503050406030204" pitchFamily="18" charset="0"/>
                      </a:rPr>
                      <m:t>𝐉</m:t>
                    </m:r>
                    <m:r>
                      <a:rPr lang="en-US" sz="3600">
                        <a:latin typeface="Cambria Math" panose="02040503050406030204" pitchFamily="18" charset="0"/>
                      </a:rPr>
                      <m:t>=0</m:t>
                    </m:r>
                  </m:oMath>
                </a14:m>
                <a:endParaRPr lang="en-GB" sz="3600" dirty="0">
                  <a:latin typeface="Cambria Math" panose="02040503050406030204" pitchFamily="18" charset="0"/>
                </a:endParaRPr>
              </a:p>
              <a:p>
                <a:pPr marL="742950" indent="-742950">
                  <a:buFont typeface="+mj-lt"/>
                  <a:buAutoNum type="arabicPeriod" startAt="2"/>
                </a:pPr>
                <a:endParaRPr lang="en-GB" sz="3600" dirty="0">
                  <a:latin typeface="Cambria Math" panose="02040503050406030204" pitchFamily="18" charset="0"/>
                </a:endParaRPr>
              </a:p>
              <a:p>
                <a:pPr marL="742950" indent="-742950">
                  <a:buFont typeface="+mj-lt"/>
                  <a:buAutoNum type="arabicPeriod" startAt="2"/>
                </a:pPr>
                <a:r>
                  <a:rPr lang="en-GB" sz="3600" dirty="0">
                    <a:latin typeface="Cambria Math" panose="02040503050406030204" pitchFamily="18" charset="0"/>
                  </a:rPr>
                  <a:t>.</a:t>
                </a:r>
              </a:p>
              <a:p>
                <a:pPr marL="514350" indent="-514350">
                  <a:buFont typeface="+mj-lt"/>
                  <a:buAutoNum type="arabicPeriod" startAt="2"/>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4795"/>
                <a:ext cx="9144000" cy="6858000"/>
              </a:xfrm>
              <a:blipFill>
                <a:blip r:embed="rId3"/>
                <a:stretch>
                  <a:fillRect l="-1933" t="-1511"/>
                </a:stretch>
              </a:blipFill>
            </p:spPr>
            <p:txBody>
              <a:bodyPr/>
              <a:lstStyle/>
              <a:p>
                <a:r>
                  <a:rPr lang="en-GB">
                    <a:noFill/>
                  </a:rPr>
                  <a:t> </a:t>
                </a:r>
              </a:p>
            </p:txBody>
          </p:sp>
        </mc:Fallback>
      </mc:AlternateContent>
      <p:sp>
        <p:nvSpPr>
          <p:cNvPr id="4" name="Rectangle 3"/>
          <p:cNvSpPr/>
          <p:nvPr/>
        </p:nvSpPr>
        <p:spPr>
          <a:xfrm>
            <a:off x="1524000" y="1295400"/>
            <a:ext cx="60960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5" name="Rectangle 4"/>
              <p:cNvSpPr/>
              <p:nvPr/>
            </p:nvSpPr>
            <p:spPr>
              <a:xfrm>
                <a:off x="3149976" y="2187987"/>
                <a:ext cx="284404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𝐶𝑜𝑛𝑡𝑖𝑛𝑢𝑖𝑡𝑦</m:t>
                      </m:r>
                      <m:r>
                        <a:rPr lang="en-GB" sz="2200" b="0" i="1" smtClean="0">
                          <a:latin typeface="Cambria Math" panose="02040503050406030204" pitchFamily="18" charset="0"/>
                        </a:rPr>
                        <m:t> </m:t>
                      </m:r>
                      <m:r>
                        <a:rPr lang="en-GB" sz="2200" b="0" i="1" smtClean="0">
                          <a:latin typeface="Cambria Math" panose="02040503050406030204" pitchFamily="18" charset="0"/>
                        </a:rPr>
                        <m:t>𝐸𝑞𝑢𝑎𝑡𝑖𝑜𝑛</m:t>
                      </m:r>
                    </m:oMath>
                  </m:oMathPara>
                </a14:m>
                <a:endParaRPr lang="en-GB" sz="2200" dirty="0"/>
              </a:p>
            </p:txBody>
          </p:sp>
        </mc:Choice>
        <mc:Fallback xmlns="">
          <p:sp>
            <p:nvSpPr>
              <p:cNvPr id="5" name="Rectangle 4"/>
              <p:cNvSpPr>
                <a:spLocks noRot="1" noChangeAspect="1" noMove="1" noResize="1" noEditPoints="1" noAdjustHandles="1" noChangeArrowheads="1" noChangeShapeType="1" noTextEdit="1"/>
              </p:cNvSpPr>
              <p:nvPr/>
            </p:nvSpPr>
            <p:spPr>
              <a:xfrm>
                <a:off x="3149976" y="2187987"/>
                <a:ext cx="2844048" cy="430887"/>
              </a:xfrm>
              <a:prstGeom prst="rect">
                <a:avLst/>
              </a:prstGeom>
              <a:blipFill>
                <a:blip r:embed="rId4"/>
                <a:stretch>
                  <a:fillRect b="-14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309412" y="3337843"/>
                <a:ext cx="1055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m:t>
                      </m:r>
                      <m:r>
                        <a:rPr lang="en-GB" i="0">
                          <a:latin typeface="Cambria Math" panose="02040503050406030204" pitchFamily="18" charset="0"/>
                        </a:rPr>
                        <m:t>∙</m:t>
                      </m:r>
                      <m:r>
                        <a:rPr lang="en-GB" b="1" i="0">
                          <a:latin typeface="Cambria Math" panose="02040503050406030204" pitchFamily="18" charset="0"/>
                        </a:rPr>
                        <m:t>𝐉</m:t>
                      </m:r>
                      <m:r>
                        <a:rPr lang="en-GB" b="0" i="0">
                          <a:latin typeface="Cambria Math" panose="02040503050406030204" pitchFamily="18" charset="0"/>
                        </a:rPr>
                        <m:t>=0</m:t>
                      </m:r>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5309412" y="3337843"/>
                <a:ext cx="1055096" cy="369332"/>
              </a:xfrm>
              <a:prstGeom prst="rect">
                <a:avLst/>
              </a:prstGeom>
              <a:blipFill>
                <a:blip r:embed="rId5"/>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09412" y="4102393"/>
                <a:ext cx="1492460" cy="6167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m:t>
                      </m:r>
                      <m:r>
                        <a:rPr lang="en-GB" i="0">
                          <a:latin typeface="Cambria Math" panose="02040503050406030204" pitchFamily="18" charset="0"/>
                        </a:rPr>
                        <m:t> ×</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1" i="0">
                                  <a:latin typeface="Cambria Math" panose="02040503050406030204" pitchFamily="18" charset="0"/>
                                </a:rPr>
                                <m:t>𝐉</m:t>
                              </m:r>
                            </m:num>
                            <m:den>
                              <m:r>
                                <a:rPr lang="en-GB" b="0" i="1">
                                  <a:latin typeface="Cambria Math" panose="02040503050406030204" pitchFamily="18" charset="0"/>
                                </a:rPr>
                                <m:t>𝜎</m:t>
                              </m:r>
                            </m:den>
                          </m:f>
                        </m:e>
                      </m:d>
                      <m:r>
                        <a:rPr lang="en-GB" b="0" i="0">
                          <a:latin typeface="Cambria Math" panose="02040503050406030204" pitchFamily="18" charset="0"/>
                        </a:rPr>
                        <m:t>=0</m:t>
                      </m:r>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5309412" y="4102393"/>
                <a:ext cx="1492460" cy="61677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36733" y="3192483"/>
                <a:ext cx="1277978" cy="66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b="1" i="1">
                              <a:latin typeface="Cambria Math" panose="02040503050406030204" pitchFamily="18" charset="0"/>
                            </a:rPr>
                          </m:ctrlPr>
                        </m:naryPr>
                        <m:sub>
                          <m:r>
                            <a:rPr lang="en-GB" b="1" i="1">
                              <a:latin typeface="Cambria Math" panose="02040503050406030204" pitchFamily="18" charset="0"/>
                            </a:rPr>
                            <m:t>𝑺</m:t>
                          </m:r>
                        </m:sub>
                        <m:sup/>
                        <m:e>
                          <m:r>
                            <a:rPr lang="en-GB" b="1" i="0">
                              <a:latin typeface="Cambria Math" panose="02040503050406030204" pitchFamily="18" charset="0"/>
                            </a:rPr>
                            <m:t>𝐉</m:t>
                          </m:r>
                          <m:r>
                            <a:rPr lang="en-GB" b="0" i="0">
                              <a:latin typeface="Cambria Math" panose="02040503050406030204" pitchFamily="18" charset="0"/>
                            </a:rPr>
                            <m:t>.</m:t>
                          </m:r>
                          <m:r>
                            <a:rPr lang="en-GB" b="0" i="1">
                              <a:latin typeface="Cambria Math" panose="02040503050406030204" pitchFamily="18" charset="0"/>
                            </a:rPr>
                            <m:t>𝑑𝑠</m:t>
                          </m:r>
                        </m:e>
                      </m:nary>
                      <m:r>
                        <a:rPr lang="en-GB" b="0" i="0">
                          <a:latin typeface="Cambria Math" panose="02040503050406030204" pitchFamily="18" charset="0"/>
                        </a:rPr>
                        <m:t>=0</m:t>
                      </m:r>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7036733" y="3192483"/>
                <a:ext cx="1277978" cy="66005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048765" y="4042826"/>
                <a:ext cx="1513812" cy="6763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b="1" i="1">
                              <a:latin typeface="Cambria Math" panose="02040503050406030204" pitchFamily="18" charset="0"/>
                            </a:rPr>
                          </m:ctrlPr>
                        </m:naryPr>
                        <m:sub>
                          <m:r>
                            <a:rPr lang="en-GB" b="1" i="1">
                              <a:latin typeface="Cambria Math" panose="02040503050406030204" pitchFamily="18" charset="0"/>
                            </a:rPr>
                            <m:t>𝑺</m:t>
                          </m:r>
                        </m:sub>
                        <m:sup/>
                        <m:e>
                          <m:f>
                            <m:fPr>
                              <m:ctrlPr>
                                <a:rPr lang="en-GB" b="1" i="1">
                                  <a:latin typeface="Cambria Math" panose="02040503050406030204" pitchFamily="18" charset="0"/>
                                </a:rPr>
                              </m:ctrlPr>
                            </m:fPr>
                            <m:num>
                              <m:r>
                                <a:rPr lang="en-GB" b="0" i="0">
                                  <a:latin typeface="Cambria Math" panose="02040503050406030204" pitchFamily="18" charset="0"/>
                                </a:rPr>
                                <m:t>1</m:t>
                              </m:r>
                            </m:num>
                            <m:den>
                              <m:r>
                                <a:rPr lang="en-GB" b="0" i="1">
                                  <a:latin typeface="Cambria Math" panose="02040503050406030204" pitchFamily="18" charset="0"/>
                                </a:rPr>
                                <m:t>𝜎</m:t>
                              </m:r>
                              <m:r>
                                <a:rPr lang="en-GB" b="0" i="0">
                                  <a:latin typeface="Cambria Math" panose="02040503050406030204" pitchFamily="18" charset="0"/>
                                </a:rPr>
                                <m:t> </m:t>
                              </m:r>
                            </m:den>
                          </m:f>
                          <m:r>
                            <a:rPr lang="en-GB" b="1" i="0">
                              <a:latin typeface="Cambria Math" panose="02040503050406030204" pitchFamily="18" charset="0"/>
                            </a:rPr>
                            <m:t>𝐉</m:t>
                          </m:r>
                          <m:r>
                            <a:rPr lang="en-GB" b="0" i="0">
                              <a:latin typeface="Cambria Math" panose="02040503050406030204" pitchFamily="18" charset="0"/>
                            </a:rPr>
                            <m:t>.</m:t>
                          </m:r>
                          <m:r>
                            <a:rPr lang="en-GB" b="0" i="1">
                              <a:latin typeface="Cambria Math" panose="02040503050406030204" pitchFamily="18" charset="0"/>
                            </a:rPr>
                            <m:t>𝑑𝑙</m:t>
                          </m:r>
                        </m:e>
                      </m:nary>
                      <m:r>
                        <a:rPr lang="en-GB" b="0" i="0">
                          <a:latin typeface="Cambria Math" panose="02040503050406030204" pitchFamily="18" charset="0"/>
                        </a:rPr>
                        <m:t>=0</m:t>
                      </m:r>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7048765" y="4042826"/>
                <a:ext cx="1513812" cy="676339"/>
              </a:xfrm>
              <a:prstGeom prst="rect">
                <a:avLst/>
              </a:prstGeom>
              <a:blipFill>
                <a:blip r:embed="rId8"/>
                <a:stretch>
                  <a:fillRect/>
                </a:stretch>
              </a:blipFill>
            </p:spPr>
            <p:txBody>
              <a:bodyPr/>
              <a:lstStyle/>
              <a:p>
                <a:r>
                  <a:rPr lang="en-GB">
                    <a:noFill/>
                  </a:rPr>
                  <a:t> </a:t>
                </a:r>
              </a:p>
            </p:txBody>
          </p:sp>
        </mc:Fallback>
      </mc:AlternateContent>
      <p:sp>
        <p:nvSpPr>
          <p:cNvPr id="10" name="Rectangle 9"/>
          <p:cNvSpPr/>
          <p:nvPr/>
        </p:nvSpPr>
        <p:spPr>
          <a:xfrm>
            <a:off x="4700419" y="2880848"/>
            <a:ext cx="3886200" cy="1925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flipH="1">
            <a:off x="5022474" y="2883041"/>
            <a:ext cx="1943100" cy="369332"/>
          </a:xfrm>
          <a:prstGeom prst="rect">
            <a:avLst/>
          </a:prstGeom>
          <a:noFill/>
        </p:spPr>
        <p:txBody>
          <a:bodyPr wrap="square" rtlCol="0">
            <a:spAutoFit/>
          </a:bodyPr>
          <a:lstStyle/>
          <a:p>
            <a:r>
              <a:rPr lang="en-GB" b="1" dirty="0"/>
              <a:t>Differential Form</a:t>
            </a:r>
          </a:p>
        </p:txBody>
      </p:sp>
      <p:sp>
        <p:nvSpPr>
          <p:cNvPr id="12" name="TextBox 11"/>
          <p:cNvSpPr txBox="1"/>
          <p:nvPr/>
        </p:nvSpPr>
        <p:spPr>
          <a:xfrm flipH="1">
            <a:off x="6965574" y="2895985"/>
            <a:ext cx="1511122" cy="369332"/>
          </a:xfrm>
          <a:prstGeom prst="rect">
            <a:avLst/>
          </a:prstGeom>
          <a:noFill/>
        </p:spPr>
        <p:txBody>
          <a:bodyPr wrap="square" rtlCol="0">
            <a:spAutoFit/>
          </a:bodyPr>
          <a:lstStyle/>
          <a:p>
            <a:r>
              <a:rPr lang="en-GB" b="1" dirty="0"/>
              <a:t>Integral Form</a:t>
            </a:r>
          </a:p>
        </p:txBody>
      </p:sp>
      <mc:AlternateContent xmlns:mc="http://schemas.openxmlformats.org/markup-compatibility/2006" xmlns:a14="http://schemas.microsoft.com/office/drawing/2010/main">
        <mc:Choice Requires="a14">
          <p:sp>
            <p:nvSpPr>
              <p:cNvPr id="13" name="Rectangle 12"/>
              <p:cNvSpPr/>
              <p:nvPr/>
            </p:nvSpPr>
            <p:spPr>
              <a:xfrm>
                <a:off x="5143470" y="5337026"/>
                <a:ext cx="3080842" cy="1324465"/>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𝑱</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𝑱</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r>
                            <a:rPr lang="en-US" b="1" i="1">
                              <a:latin typeface="Cambria Math" panose="02040503050406030204" pitchFamily="18" charset="0"/>
                              <a:ea typeface="Times New Roman" panose="02020603050405020304" pitchFamily="18" charset="0"/>
                              <a:cs typeface="Times New Roman" panose="02020603050405020304" pitchFamily="18" charset="0"/>
                            </a:rPr>
                            <m:t> </m:t>
                          </m:r>
                        </m:sub>
                      </m:sSub>
                      <m:f>
                        <m:fPr>
                          <m:type m:val="lin"/>
                          <m:ctrlPr>
                            <a:rPr lang="en-GB"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b="1" i="0">
                              <a:latin typeface="Cambria Math" panose="02040503050406030204" pitchFamily="18" charset="0"/>
                              <a:ea typeface="Times New Roman" panose="02020603050405020304" pitchFamily="18" charset="0"/>
                              <a:cs typeface="Times New Roman" panose="02020603050405020304" pitchFamily="18" charset="0"/>
                            </a:rPr>
                            <m:t>         (</m:t>
                          </m:r>
                          <m:r>
                            <a:rPr lang="en-US" b="1" i="0">
                              <a:latin typeface="Cambria Math" panose="02040503050406030204" pitchFamily="18" charset="0"/>
                              <a:ea typeface="Times New Roman" panose="02020603050405020304" pitchFamily="18" charset="0"/>
                              <a:cs typeface="Times New Roman" panose="02020603050405020304" pitchFamily="18" charset="0"/>
                            </a:rPr>
                            <m:t>𝐀</m:t>
                          </m:r>
                        </m:num>
                        <m:den>
                          <m:sSup>
                            <m:sSup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0">
                                  <a:latin typeface="Cambria Math" panose="02040503050406030204" pitchFamily="18" charset="0"/>
                                  <a:ea typeface="Times New Roman" panose="02020603050405020304" pitchFamily="18" charset="0"/>
                                  <a:cs typeface="Times New Roman" panose="02020603050405020304" pitchFamily="18" charset="0"/>
                                </a:rPr>
                                <m:t>𝐦</m:t>
                              </m:r>
                            </m:e>
                            <m:sup>
                              <m:r>
                                <a:rPr lang="en-US" b="1" i="0">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b="1" i="0">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f>
                        <m:fPr>
                          <m:ctrlPr>
                            <a:rPr lang="en-GB" b="1"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𝑱</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r>
                                <a:rPr lang="en-GB" b="1" i="1" smtClean="0">
                                  <a:latin typeface="Cambria Math" panose="02040503050406030204" pitchFamily="18" charset="0"/>
                                  <a:ea typeface="Times New Roman" panose="02020603050405020304" pitchFamily="18" charset="0"/>
                                  <a:cs typeface="Times New Roman" panose="02020603050405020304" pitchFamily="18" charset="0"/>
                                </a:rPr>
                                <m:t>𝒕</m:t>
                              </m:r>
                            </m:sub>
                          </m:sSub>
                        </m:num>
                        <m:den>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𝑱</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GB" b="1" i="1" smtClean="0">
                                  <a:latin typeface="Cambria Math" panose="02040503050406030204" pitchFamily="18" charset="0"/>
                                  <a:ea typeface="Times New Roman" panose="02020603050405020304" pitchFamily="18" charset="0"/>
                                  <a:cs typeface="Times New Roman" panose="02020603050405020304" pitchFamily="18" charset="0"/>
                                </a:rPr>
                                <m:t>𝒕</m:t>
                              </m:r>
                              <m:r>
                                <a:rPr lang="en-US" b="1" i="1">
                                  <a:latin typeface="Cambria Math" panose="02040503050406030204" pitchFamily="18" charset="0"/>
                                  <a:ea typeface="Times New Roman" panose="02020603050405020304" pitchFamily="18" charset="0"/>
                                  <a:cs typeface="Times New Roman" panose="02020603050405020304" pitchFamily="18" charset="0"/>
                                </a:rPr>
                                <m:t> </m:t>
                              </m:r>
                            </m:sub>
                          </m:sSub>
                        </m:den>
                      </m:f>
                      <m:r>
                        <a:rPr lang="en-US"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n-GB" b="1"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𝝈</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sub>
                          </m:sSub>
                        </m:num>
                        <m:den>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𝝈</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sub>
                          </m:sSub>
                        </m:den>
                      </m:f>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143470" y="5337026"/>
                <a:ext cx="3080842" cy="1324465"/>
              </a:xfrm>
              <a:prstGeom prst="rect">
                <a:avLst/>
              </a:prstGeom>
              <a:blipFill>
                <a:blip r:embed="rId9"/>
                <a:stretch>
                  <a:fillRect/>
                </a:stretch>
              </a:blipFill>
            </p:spPr>
            <p:txBody>
              <a:bodyPr/>
              <a:lstStyle/>
              <a:p>
                <a:r>
                  <a:rPr lang="en-US">
                    <a:noFill/>
                  </a:rPr>
                  <a:t> </a:t>
                </a:r>
              </a:p>
            </p:txBody>
          </p:sp>
        </mc:Fallback>
      </mc:AlternateContent>
      <p:sp>
        <p:nvSpPr>
          <p:cNvPr id="14" name="Rectangle 13"/>
          <p:cNvSpPr/>
          <p:nvPr/>
        </p:nvSpPr>
        <p:spPr>
          <a:xfrm>
            <a:off x="5232984" y="5026999"/>
            <a:ext cx="3137775" cy="1614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flipH="1">
            <a:off x="5757751" y="5009213"/>
            <a:ext cx="2663799" cy="369332"/>
          </a:xfrm>
          <a:prstGeom prst="rect">
            <a:avLst/>
          </a:prstGeom>
          <a:noFill/>
        </p:spPr>
        <p:txBody>
          <a:bodyPr wrap="square" rtlCol="0">
            <a:spAutoFit/>
          </a:bodyPr>
          <a:lstStyle/>
          <a:p>
            <a:r>
              <a:rPr lang="en-GB" b="1" dirty="0">
                <a:solidFill>
                  <a:srgbClr val="FF0000"/>
                </a:solidFill>
              </a:rPr>
              <a:t>Boundary Conditions</a:t>
            </a:r>
          </a:p>
        </p:txBody>
      </p:sp>
      <mc:AlternateContent xmlns:mc="http://schemas.openxmlformats.org/markup-compatibility/2006" xmlns:a14="http://schemas.microsoft.com/office/drawing/2010/main">
        <mc:Choice Requires="a14">
          <p:sp>
            <p:nvSpPr>
              <p:cNvPr id="2" name="Rectangle 1"/>
              <p:cNvSpPr/>
              <p:nvPr/>
            </p:nvSpPr>
            <p:spPr>
              <a:xfrm>
                <a:off x="490286" y="4522061"/>
                <a:ext cx="2767681" cy="1186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GB" sz="2800" i="1">
                              <a:latin typeface="Cambria Math" panose="02040503050406030204" pitchFamily="18" charset="0"/>
                            </a:rPr>
                          </m:ctrlPr>
                        </m:naryPr>
                        <m:sub>
                          <m:r>
                            <a:rPr lang="en-GB" sz="2800" i="1">
                              <a:latin typeface="Cambria Math" panose="02040503050406030204" pitchFamily="18" charset="0"/>
                            </a:rPr>
                            <m:t>𝑗</m:t>
                          </m:r>
                        </m:sub>
                        <m:sup/>
                        <m:e>
                          <m:d>
                            <m:dPr>
                              <m:begChr m:val=""/>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b="1" i="1">
                                      <a:latin typeface="Cambria Math" panose="02040503050406030204" pitchFamily="18" charset="0"/>
                                    </a:rPr>
                                    <m:t>𝑰</m:t>
                                  </m:r>
                                </m:e>
                                <m:sub>
                                  <m:r>
                                    <a:rPr lang="en-GB" sz="2800" b="1" i="1">
                                      <a:latin typeface="Cambria Math" panose="02040503050406030204" pitchFamily="18" charset="0"/>
                                    </a:rPr>
                                    <m:t>𝒋</m:t>
                                  </m:r>
                                </m:sub>
                              </m:sSub>
                              <m:r>
                                <a:rPr lang="en-GB" sz="2800" b="0" i="0">
                                  <a:latin typeface="Cambria Math" panose="02040503050406030204" pitchFamily="18" charset="0"/>
                                </a:rPr>
                                <m:t>=0       (</m:t>
                              </m:r>
                              <m:r>
                                <m:rPr>
                                  <m:sty m:val="p"/>
                                </m:rPr>
                                <a:rPr lang="en-GB" sz="2800" b="0" i="0">
                                  <a:latin typeface="Cambria Math" panose="02040503050406030204" pitchFamily="18" charset="0"/>
                                </a:rPr>
                                <m:t>A</m:t>
                              </m:r>
                            </m:e>
                          </m:d>
                        </m:e>
                      </m:nary>
                    </m:oMath>
                  </m:oMathPara>
                </a14:m>
                <a:endParaRPr lang="en-GB" sz="2800" dirty="0"/>
              </a:p>
            </p:txBody>
          </p:sp>
        </mc:Choice>
        <mc:Fallback xmlns="">
          <p:sp>
            <p:nvSpPr>
              <p:cNvPr id="2" name="Rectangle 1"/>
              <p:cNvSpPr>
                <a:spLocks noRot="1" noChangeAspect="1" noMove="1" noResize="1" noEditPoints="1" noAdjustHandles="1" noChangeArrowheads="1" noChangeShapeType="1" noTextEdit="1"/>
              </p:cNvSpPr>
              <p:nvPr/>
            </p:nvSpPr>
            <p:spPr>
              <a:xfrm>
                <a:off x="490286" y="4522061"/>
                <a:ext cx="2767681" cy="1186672"/>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28797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533400"/>
                <a:ext cx="8382000" cy="3962399"/>
              </a:xfrm>
            </p:spPr>
            <p:txBody>
              <a:bodyPr>
                <a:normAutofit lnSpcReduction="10000"/>
              </a:bodyPr>
              <a:lstStyle/>
              <a:p>
                <a:pPr marL="0" indent="0" algn="just">
                  <a:buNone/>
                </a:pPr>
                <a:r>
                  <a:rPr lang="en-GB" sz="3600" dirty="0">
                    <a:latin typeface="AR BERKLEY"/>
                  </a:rPr>
                  <a:t>Two blocks of conducting material are in contact at the </a:t>
                </a:r>
                <a:r>
                  <a:rPr lang="en-GB" sz="3600" dirty="0">
                    <a:latin typeface="Calibri Light" panose="020F0302020204030204" pitchFamily="34" charset="0"/>
                  </a:rPr>
                  <a:t>z</a:t>
                </a:r>
                <a:r>
                  <a:rPr lang="en-GB" sz="3600" dirty="0">
                    <a:latin typeface="AR BERKLEY"/>
                  </a:rPr>
                  <a:t>=0 plane. At a point P in the interface, the current density is </a:t>
                </a:r>
                <a14:m>
                  <m:oMath xmlns:m="http://schemas.openxmlformats.org/officeDocument/2006/math">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𝐽</m:t>
                        </m:r>
                      </m:e>
                      <m:sub>
                        <m:r>
                          <a:rPr lang="en-GB" sz="3600" b="0" i="1" smtClean="0">
                            <a:latin typeface="Cambria Math" panose="02040503050406030204" pitchFamily="18" charset="0"/>
                          </a:rPr>
                          <m:t>1</m:t>
                        </m:r>
                      </m:sub>
                    </m:sSub>
                    <m:r>
                      <a:rPr lang="en-GB" sz="3600" b="0" i="0" smtClean="0">
                        <a:latin typeface="Cambria Math" panose="02040503050406030204" pitchFamily="18" charset="0"/>
                      </a:rPr>
                      <m:t>= </m:t>
                    </m:r>
                    <m:r>
                      <a:rPr lang="en-GB" sz="3600" b="0" i="1" smtClean="0">
                        <a:latin typeface="Cambria Math" panose="02040503050406030204" pitchFamily="18" charset="0"/>
                      </a:rPr>
                      <m:t>10</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3</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𝑎</m:t>
                            </m:r>
                          </m:e>
                          <m:sub>
                            <m:r>
                              <a:rPr lang="en-GB" sz="3600" b="0" i="1" smtClean="0">
                                <a:latin typeface="Cambria Math" panose="02040503050406030204" pitchFamily="18" charset="0"/>
                              </a:rPr>
                              <m:t>𝑦</m:t>
                            </m:r>
                          </m:sub>
                        </m:sSub>
                        <m:r>
                          <a:rPr lang="en-GB" sz="3600" b="0" i="1" smtClean="0">
                            <a:latin typeface="Cambria Math" panose="02040503050406030204" pitchFamily="18" charset="0"/>
                          </a:rPr>
                          <m:t>+4</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𝑎</m:t>
                            </m:r>
                          </m:e>
                          <m:sub>
                            <m:r>
                              <a:rPr lang="en-GB" sz="3600" b="0" i="1" smtClean="0">
                                <a:latin typeface="Cambria Math" panose="02040503050406030204" pitchFamily="18" charset="0"/>
                              </a:rPr>
                              <m:t>𝑧</m:t>
                            </m:r>
                          </m:sub>
                        </m:sSub>
                      </m:e>
                    </m:d>
                    <m:f>
                      <m:fPr>
                        <m:type m:val="lin"/>
                        <m:ctrlPr>
                          <a:rPr lang="en-GB" sz="3600" b="0" i="1" smtClean="0">
                            <a:latin typeface="Cambria Math" panose="02040503050406030204" pitchFamily="18" charset="0"/>
                          </a:rPr>
                        </m:ctrlPr>
                      </m:fPr>
                      <m:num>
                        <m:r>
                          <a:rPr lang="en-GB" sz="3600" b="0" i="1" smtClean="0">
                            <a:latin typeface="Cambria Math" panose="02040503050406030204" pitchFamily="18" charset="0"/>
                          </a:rPr>
                          <m:t>𝐴</m:t>
                        </m:r>
                      </m:num>
                      <m:den>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𝑚</m:t>
                            </m:r>
                          </m:e>
                          <m:sup>
                            <m:r>
                              <a:rPr lang="en-GB" sz="3600" b="0" i="1" smtClean="0">
                                <a:latin typeface="Cambria Math" panose="02040503050406030204" pitchFamily="18" charset="0"/>
                              </a:rPr>
                              <m:t>2</m:t>
                            </m:r>
                          </m:sup>
                        </m:sSup>
                      </m:den>
                    </m:f>
                    <m:r>
                      <a:rPr lang="en-GB" sz="3600" b="0" i="0" smtClean="0">
                        <a:latin typeface="Cambria Math" panose="02040503050406030204" pitchFamily="18" charset="0"/>
                      </a:rPr>
                      <m:t> </m:t>
                    </m:r>
                  </m:oMath>
                </a14:m>
                <a:r>
                  <a:rPr lang="en-GB" sz="3600" dirty="0">
                    <a:latin typeface="AR BERKLEY"/>
                  </a:rPr>
                  <a:t>in medium 1 of conductivity </a:t>
                </a:r>
                <a:r>
                  <a:rPr lang="el-GR" sz="3600" dirty="0">
                    <a:latin typeface="AR BERKLEY"/>
                  </a:rPr>
                  <a:t>σ</a:t>
                </a:r>
                <a:r>
                  <a:rPr lang="en-GB" sz="2000" dirty="0">
                    <a:latin typeface="AR BERKLEY"/>
                  </a:rPr>
                  <a:t>1</a:t>
                </a:r>
                <a:r>
                  <a:rPr lang="en-GB" sz="3600" dirty="0">
                    <a:latin typeface="AR BERKLEY"/>
                  </a:rPr>
                  <a:t>. Determine </a:t>
                </a:r>
                <a14:m>
                  <m:oMath xmlns:m="http://schemas.openxmlformats.org/officeDocument/2006/math">
                    <m:sSub>
                      <m:sSubPr>
                        <m:ctrlPr>
                          <a:rPr lang="en-GB" sz="3600" i="1">
                            <a:latin typeface="Cambria Math" panose="02040503050406030204" pitchFamily="18" charset="0"/>
                          </a:rPr>
                        </m:ctrlPr>
                      </m:sSubPr>
                      <m:e>
                        <m:r>
                          <a:rPr lang="en-GB" sz="3600" i="1">
                            <a:latin typeface="Cambria Math" panose="02040503050406030204" pitchFamily="18" charset="0"/>
                          </a:rPr>
                          <m:t>𝐽</m:t>
                        </m:r>
                      </m:e>
                      <m:sub>
                        <m:r>
                          <a:rPr lang="en-GB" sz="3600" i="1">
                            <a:latin typeface="Cambria Math" panose="02040503050406030204" pitchFamily="18" charset="0"/>
                          </a:rPr>
                          <m:t>2</m:t>
                        </m:r>
                      </m:sub>
                    </m:sSub>
                  </m:oMath>
                </a14:m>
                <a:r>
                  <a:rPr lang="en-GB" sz="3600" i="1" dirty="0">
                    <a:latin typeface="Cambria Math" panose="02040503050406030204" pitchFamily="18" charset="0"/>
                  </a:rPr>
                  <a:t> </a:t>
                </a:r>
                <a:r>
                  <a:rPr lang="en-GB" sz="3600" dirty="0">
                    <a:latin typeface="AR BERKLEY"/>
                  </a:rPr>
                  <a:t>in medium 2 if </a:t>
                </a:r>
                <a:r>
                  <a:rPr lang="el-GR" sz="3600" dirty="0">
                    <a:latin typeface="AR BERKLEY"/>
                  </a:rPr>
                  <a:t>σ</a:t>
                </a:r>
                <a:r>
                  <a:rPr lang="en-GB" sz="1800" dirty="0">
                    <a:latin typeface="AR BERKLEY"/>
                  </a:rPr>
                  <a:t>2</a:t>
                </a:r>
                <a:r>
                  <a:rPr lang="en-GB" sz="3600" dirty="0">
                    <a:latin typeface="AR BERKLEY"/>
                  </a:rPr>
                  <a:t> = 2</a:t>
                </a:r>
                <a:r>
                  <a:rPr lang="el-GR" sz="3600" dirty="0">
                    <a:latin typeface="AR BERKLEY"/>
                  </a:rPr>
                  <a:t>σ</a:t>
                </a:r>
                <a:r>
                  <a:rPr lang="en-GB" sz="2000" dirty="0">
                    <a:latin typeface="AR BERKLEY"/>
                  </a:rPr>
                  <a:t>1</a:t>
                </a:r>
              </a:p>
              <a:p>
                <a:pPr marL="0" indent="0">
                  <a:buNone/>
                </a:pPr>
                <a:endParaRPr lang="en-GB" sz="2000" dirty="0">
                  <a:latin typeface="AR BERKLEY"/>
                </a:endParaRPr>
              </a:p>
              <a:p>
                <a:pPr marL="0" indent="0" algn="ctr">
                  <a:buNone/>
                </a:pPr>
                <a:r>
                  <a:rPr lang="en-GB" sz="3600" dirty="0">
                    <a:solidFill>
                      <a:srgbClr val="FF0000"/>
                    </a:solidFill>
                    <a:latin typeface="AR BERKLEY"/>
                  </a:rPr>
                  <a:t>Ans. </a:t>
                </a:r>
                <a14:m>
                  <m:oMath xmlns:m="http://schemas.openxmlformats.org/officeDocument/2006/math">
                    <m:sSub>
                      <m:sSubPr>
                        <m:ctrlPr>
                          <a:rPr lang="en-GB" sz="3600" i="1">
                            <a:solidFill>
                              <a:srgbClr val="FF0000"/>
                            </a:solidFill>
                            <a:latin typeface="Cambria Math" panose="02040503050406030204" pitchFamily="18" charset="0"/>
                          </a:rPr>
                        </m:ctrlPr>
                      </m:sSubPr>
                      <m:e>
                        <m:r>
                          <a:rPr lang="en-GB" sz="3600" b="0" i="1" smtClean="0">
                            <a:solidFill>
                              <a:srgbClr val="FF0000"/>
                            </a:solidFill>
                            <a:latin typeface="Cambria Math" panose="02040503050406030204" pitchFamily="18" charset="0"/>
                          </a:rPr>
                          <m:t>     </m:t>
                        </m:r>
                        <m:r>
                          <a:rPr lang="en-GB" sz="3600" i="1">
                            <a:solidFill>
                              <a:srgbClr val="FF0000"/>
                            </a:solidFill>
                            <a:latin typeface="Cambria Math" panose="02040503050406030204" pitchFamily="18" charset="0"/>
                          </a:rPr>
                          <m:t>𝐽</m:t>
                        </m:r>
                      </m:e>
                      <m:sub>
                        <m:r>
                          <a:rPr lang="en-GB" sz="3600" b="0" i="1" smtClean="0">
                            <a:solidFill>
                              <a:srgbClr val="FF0000"/>
                            </a:solidFill>
                            <a:latin typeface="Cambria Math" panose="02040503050406030204" pitchFamily="18" charset="0"/>
                          </a:rPr>
                          <m:t>2</m:t>
                        </m:r>
                      </m:sub>
                    </m:sSub>
                    <m:r>
                      <a:rPr lang="en-GB" sz="3600" b="0" i="0" smtClean="0">
                        <a:solidFill>
                          <a:srgbClr val="FF0000"/>
                        </a:solidFill>
                        <a:latin typeface="Cambria Math" panose="02040503050406030204" pitchFamily="18" charset="0"/>
                      </a:rPr>
                      <m:t> </m:t>
                    </m:r>
                    <m:r>
                      <a:rPr lang="en-GB" sz="3600">
                        <a:solidFill>
                          <a:srgbClr val="FF0000"/>
                        </a:solidFill>
                        <a:latin typeface="Cambria Math" panose="02040503050406030204" pitchFamily="18" charset="0"/>
                      </a:rPr>
                      <m:t>=</m:t>
                    </m:r>
                    <m:r>
                      <a:rPr lang="en-GB" sz="3600" b="0" i="1" smtClean="0">
                        <a:solidFill>
                          <a:srgbClr val="FF0000"/>
                        </a:solidFill>
                        <a:latin typeface="Cambria Math" panose="02040503050406030204" pitchFamily="18" charset="0"/>
                      </a:rPr>
                      <m:t>2</m:t>
                    </m:r>
                    <m:r>
                      <a:rPr lang="en-GB" sz="3600" i="1">
                        <a:solidFill>
                          <a:srgbClr val="FF0000"/>
                        </a:solidFill>
                        <a:latin typeface="Cambria Math" panose="02040503050406030204" pitchFamily="18" charset="0"/>
                      </a:rPr>
                      <m:t>0</m:t>
                    </m:r>
                    <m:d>
                      <m:dPr>
                        <m:ctrlPr>
                          <a:rPr lang="en-GB" sz="3600" i="1">
                            <a:solidFill>
                              <a:srgbClr val="FF0000"/>
                            </a:solidFill>
                            <a:latin typeface="Cambria Math" panose="02040503050406030204" pitchFamily="18" charset="0"/>
                          </a:rPr>
                        </m:ctrlPr>
                      </m:dPr>
                      <m:e>
                        <m:r>
                          <a:rPr lang="en-GB" sz="3600" i="1">
                            <a:solidFill>
                              <a:srgbClr val="FF0000"/>
                            </a:solidFill>
                            <a:latin typeface="Cambria Math" panose="02040503050406030204" pitchFamily="18" charset="0"/>
                          </a:rPr>
                          <m:t>3</m:t>
                        </m:r>
                        <m:sSub>
                          <m:sSubPr>
                            <m:ctrlPr>
                              <a:rPr lang="en-GB" sz="3600" i="1">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rPr>
                              <m:t>𝑎</m:t>
                            </m:r>
                          </m:e>
                          <m:sub>
                            <m:r>
                              <a:rPr lang="en-GB" sz="3600" i="1">
                                <a:solidFill>
                                  <a:srgbClr val="FF0000"/>
                                </a:solidFill>
                                <a:latin typeface="Cambria Math" panose="02040503050406030204" pitchFamily="18" charset="0"/>
                              </a:rPr>
                              <m:t>𝑦</m:t>
                            </m:r>
                          </m:sub>
                        </m:sSub>
                        <m:r>
                          <a:rPr lang="en-GB" sz="3600" i="1">
                            <a:solidFill>
                              <a:srgbClr val="FF0000"/>
                            </a:solidFill>
                            <a:latin typeface="Cambria Math" panose="02040503050406030204" pitchFamily="18" charset="0"/>
                          </a:rPr>
                          <m:t>+4</m:t>
                        </m:r>
                        <m:sSub>
                          <m:sSubPr>
                            <m:ctrlPr>
                              <a:rPr lang="en-GB" sz="3600" i="1">
                                <a:solidFill>
                                  <a:srgbClr val="FF0000"/>
                                </a:solidFill>
                                <a:latin typeface="Cambria Math" panose="02040503050406030204" pitchFamily="18" charset="0"/>
                              </a:rPr>
                            </m:ctrlPr>
                          </m:sSubPr>
                          <m:e>
                            <m:r>
                              <a:rPr lang="en-GB" sz="3600" i="1">
                                <a:solidFill>
                                  <a:srgbClr val="FF0000"/>
                                </a:solidFill>
                                <a:latin typeface="Cambria Math" panose="02040503050406030204" pitchFamily="18" charset="0"/>
                              </a:rPr>
                              <m:t>𝑎</m:t>
                            </m:r>
                          </m:e>
                          <m:sub>
                            <m:r>
                              <a:rPr lang="en-GB" sz="3600" i="1">
                                <a:solidFill>
                                  <a:srgbClr val="FF0000"/>
                                </a:solidFill>
                                <a:latin typeface="Cambria Math" panose="02040503050406030204" pitchFamily="18" charset="0"/>
                              </a:rPr>
                              <m:t>𝑧</m:t>
                            </m:r>
                          </m:sub>
                        </m:sSub>
                      </m:e>
                    </m:d>
                    <m:r>
                      <a:rPr lang="en-GB" sz="3600" b="0" i="1" smtClean="0">
                        <a:solidFill>
                          <a:srgbClr val="FF0000"/>
                        </a:solidFill>
                        <a:latin typeface="Cambria Math" panose="02040503050406030204" pitchFamily="18" charset="0"/>
                      </a:rPr>
                      <m:t>       </m:t>
                    </m:r>
                    <m:f>
                      <m:fPr>
                        <m:type m:val="lin"/>
                        <m:ctrlPr>
                          <a:rPr lang="en-GB" sz="3600" i="1">
                            <a:solidFill>
                              <a:srgbClr val="FF0000"/>
                            </a:solidFill>
                            <a:latin typeface="Cambria Math" panose="02040503050406030204" pitchFamily="18" charset="0"/>
                          </a:rPr>
                        </m:ctrlPr>
                      </m:fPr>
                      <m:num>
                        <m:r>
                          <m:rPr>
                            <m:sty m:val="p"/>
                          </m:rPr>
                          <a:rPr lang="en-GB" sz="3600" i="0">
                            <a:solidFill>
                              <a:srgbClr val="FF0000"/>
                            </a:solidFill>
                            <a:latin typeface="Cambria Math" panose="02040503050406030204" pitchFamily="18" charset="0"/>
                          </a:rPr>
                          <m:t>A</m:t>
                        </m:r>
                      </m:num>
                      <m:den>
                        <m:sSup>
                          <m:sSupPr>
                            <m:ctrlPr>
                              <a:rPr lang="en-GB" sz="3600" i="1">
                                <a:solidFill>
                                  <a:srgbClr val="FF0000"/>
                                </a:solidFill>
                                <a:latin typeface="Cambria Math" panose="02040503050406030204" pitchFamily="18" charset="0"/>
                              </a:rPr>
                            </m:ctrlPr>
                          </m:sSupPr>
                          <m:e>
                            <m:r>
                              <m:rPr>
                                <m:sty m:val="p"/>
                              </m:rPr>
                              <a:rPr lang="en-GB" sz="3600" i="0">
                                <a:solidFill>
                                  <a:srgbClr val="FF0000"/>
                                </a:solidFill>
                                <a:latin typeface="Cambria Math" panose="02040503050406030204" pitchFamily="18" charset="0"/>
                              </a:rPr>
                              <m:t>m</m:t>
                            </m:r>
                          </m:e>
                          <m:sup>
                            <m:r>
                              <a:rPr lang="en-GB" sz="3600" i="0">
                                <a:solidFill>
                                  <a:srgbClr val="FF0000"/>
                                </a:solidFill>
                                <a:latin typeface="Cambria Math" panose="02040503050406030204" pitchFamily="18" charset="0"/>
                              </a:rPr>
                              <m:t>2</m:t>
                            </m:r>
                          </m:sup>
                        </m:sSup>
                      </m:den>
                    </m:f>
                  </m:oMath>
                </a14:m>
                <a:endParaRPr lang="en-GB" sz="3600" dirty="0">
                  <a:solidFill>
                    <a:srgbClr val="FF0000"/>
                  </a:solidFill>
                  <a:latin typeface="AR BERKLEY"/>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533400"/>
                <a:ext cx="8382000" cy="3962399"/>
              </a:xfrm>
              <a:blipFill>
                <a:blip r:embed="rId2"/>
                <a:stretch>
                  <a:fillRect l="-2255" t="-3698" r="-2182"/>
                </a:stretch>
              </a:blipFill>
            </p:spPr>
            <p:txBody>
              <a:bodyPr/>
              <a:lstStyle/>
              <a:p>
                <a:r>
                  <a:rPr lang="en-US">
                    <a:noFill/>
                  </a:rPr>
                  <a:t> </a:t>
                </a:r>
              </a:p>
            </p:txBody>
          </p:sp>
        </mc:Fallback>
      </mc:AlternateContent>
    </p:spTree>
    <p:extLst>
      <p:ext uri="{BB962C8B-B14F-4D97-AF65-F5344CB8AC3E}">
        <p14:creationId xmlns:p14="http://schemas.microsoft.com/office/powerpoint/2010/main" val="857541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24628"/>
            <a:ext cx="5486400" cy="5211763"/>
          </a:xfrm>
        </p:spPr>
        <p:txBody>
          <a:bodyPr>
            <a:noAutofit/>
          </a:bodyPr>
          <a:lstStyle/>
          <a:p>
            <a:pPr algn="just"/>
            <a:r>
              <a:rPr lang="en-GB" sz="2200" dirty="0"/>
              <a:t>We have discussed static fields where we discussed the vectors D and E, where </a:t>
            </a:r>
            <a:r>
              <a:rPr lang="en-GB" sz="2200" b="1" i="1" dirty="0"/>
              <a:t>D = </a:t>
            </a:r>
            <a:r>
              <a:rPr lang="en-GB" sz="2200" b="1" i="1" dirty="0" err="1"/>
              <a:t>ɛE</a:t>
            </a:r>
            <a:r>
              <a:rPr lang="en-GB" sz="2200" dirty="0"/>
              <a:t> in a linear isotropic medium</a:t>
            </a:r>
          </a:p>
          <a:p>
            <a:pPr algn="just"/>
            <a:endParaRPr lang="en-GB" sz="2200" dirty="0"/>
          </a:p>
          <a:p>
            <a:pPr algn="just"/>
            <a:r>
              <a:rPr lang="en-GB" sz="2200" dirty="0"/>
              <a:t>In this section, we’ll proceed to discuss magnetism and introduce the vector quantities B and H</a:t>
            </a:r>
          </a:p>
          <a:p>
            <a:pPr algn="just"/>
            <a:endParaRPr lang="en-GB" sz="2200" dirty="0"/>
          </a:p>
          <a:p>
            <a:pPr algn="just"/>
            <a:r>
              <a:rPr lang="en-GB" sz="2200" dirty="0"/>
              <a:t>Words like magnet, magnetism, magnetization come from the ancient city called Magnesia where the phenomenon of magnetism was discovered</a:t>
            </a:r>
          </a:p>
          <a:p>
            <a:pPr algn="just"/>
            <a:endParaRPr lang="en-GB" sz="2200" dirty="0"/>
          </a:p>
          <a:p>
            <a:pPr algn="just"/>
            <a:r>
              <a:rPr lang="en-GB" sz="2200" dirty="0"/>
              <a:t>A magnetic field can be caused by a moving charge, or by current flow or by a permanent magnet</a:t>
            </a:r>
          </a:p>
        </p:txBody>
      </p:sp>
      <p:sp>
        <p:nvSpPr>
          <p:cNvPr id="4" name="Rectangle 3"/>
          <p:cNvSpPr/>
          <p:nvPr/>
        </p:nvSpPr>
        <p:spPr>
          <a:xfrm>
            <a:off x="2057400" y="18143"/>
            <a:ext cx="4821448" cy="646331"/>
          </a:xfrm>
          <a:prstGeom prst="rect">
            <a:avLst/>
          </a:prstGeom>
        </p:spPr>
        <p:txBody>
          <a:bodyPr wrap="none">
            <a:spAutoFit/>
          </a:bodyPr>
          <a:lstStyle/>
          <a:p>
            <a:r>
              <a:rPr lang="en-US" sz="3600" b="1" dirty="0">
                <a:solidFill>
                  <a:srgbClr val="FF0000"/>
                </a:solidFill>
              </a:rPr>
              <a:t>5. Static Magnetic Fields</a:t>
            </a:r>
            <a:endParaRPr lang="en-GB" sz="3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736" y="2948391"/>
            <a:ext cx="2735672" cy="2988000"/>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5619" t="31397" r="6342" b="26145"/>
          <a:stretch/>
        </p:blipFill>
        <p:spPr>
          <a:xfrm>
            <a:off x="5758546" y="814901"/>
            <a:ext cx="3348000" cy="1210980"/>
          </a:xfrm>
          <a:prstGeom prst="rect">
            <a:avLst/>
          </a:prstGeom>
        </p:spPr>
      </p:pic>
      <p:sp>
        <p:nvSpPr>
          <p:cNvPr id="12" name="TextBox 11"/>
          <p:cNvSpPr txBox="1"/>
          <p:nvPr/>
        </p:nvSpPr>
        <p:spPr>
          <a:xfrm>
            <a:off x="6409245" y="2037396"/>
            <a:ext cx="2048955" cy="369332"/>
          </a:xfrm>
          <a:prstGeom prst="rect">
            <a:avLst/>
          </a:prstGeom>
          <a:noFill/>
        </p:spPr>
        <p:txBody>
          <a:bodyPr wrap="square" rtlCol="0">
            <a:spAutoFit/>
          </a:bodyPr>
          <a:lstStyle/>
          <a:p>
            <a:r>
              <a:rPr lang="en-GB" b="1" dirty="0"/>
              <a:t>Permanent magnet</a:t>
            </a:r>
          </a:p>
        </p:txBody>
      </p:sp>
      <p:sp>
        <p:nvSpPr>
          <p:cNvPr id="13" name="TextBox 12"/>
          <p:cNvSpPr txBox="1"/>
          <p:nvPr/>
        </p:nvSpPr>
        <p:spPr>
          <a:xfrm>
            <a:off x="6285736" y="5968679"/>
            <a:ext cx="2825758" cy="369332"/>
          </a:xfrm>
          <a:prstGeom prst="rect">
            <a:avLst/>
          </a:prstGeom>
          <a:noFill/>
        </p:spPr>
        <p:txBody>
          <a:bodyPr wrap="square" rtlCol="0">
            <a:spAutoFit/>
          </a:bodyPr>
          <a:lstStyle/>
          <a:p>
            <a:r>
              <a:rPr lang="en-GB" b="1" dirty="0"/>
              <a:t>Current-carrying conductor</a:t>
            </a:r>
          </a:p>
        </p:txBody>
      </p:sp>
    </p:spTree>
    <p:extLst>
      <p:ext uri="{BB962C8B-B14F-4D97-AF65-F5344CB8AC3E}">
        <p14:creationId xmlns:p14="http://schemas.microsoft.com/office/powerpoint/2010/main" val="3166687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6200"/>
            <a:ext cx="3810000" cy="707886"/>
          </a:xfrm>
          <a:prstGeom prst="rect">
            <a:avLst/>
          </a:prstGeom>
          <a:noFill/>
        </p:spPr>
        <p:txBody>
          <a:bodyPr wrap="square" rtlCol="0">
            <a:spAutoFit/>
          </a:bodyPr>
          <a:lstStyle/>
          <a:p>
            <a:r>
              <a:rPr lang="en-GB" sz="2000" dirty="0"/>
              <a:t>Electric intensity, E, is defined as the force on a stationary charge</a:t>
            </a:r>
          </a:p>
        </p:txBody>
      </p:sp>
      <mc:AlternateContent xmlns:mc="http://schemas.openxmlformats.org/markup-compatibility/2006" xmlns:a14="http://schemas.microsoft.com/office/drawing/2010/main">
        <mc:Choice Requires="a14">
          <p:sp>
            <p:nvSpPr>
              <p:cNvPr id="7" name="Rectangle 6"/>
              <p:cNvSpPr/>
              <p:nvPr/>
            </p:nvSpPr>
            <p:spPr>
              <a:xfrm>
                <a:off x="3857384" y="251283"/>
                <a:ext cx="2319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sz="2000" b="1" i="1">
                              <a:latin typeface="Cambria Math" panose="02040503050406030204" pitchFamily="18" charset="0"/>
                            </a:rPr>
                          </m:ctrlPr>
                        </m:dPr>
                        <m:e>
                          <m:sSub>
                            <m:sSubPr>
                              <m:ctrlPr>
                                <a:rPr lang="en-GB" sz="2000" b="1" i="1">
                                  <a:latin typeface="Cambria Math" panose="02040503050406030204" pitchFamily="18" charset="0"/>
                                </a:rPr>
                              </m:ctrlPr>
                            </m:sSubPr>
                            <m:e>
                              <m:r>
                                <a:rPr lang="en-GB" sz="2000" b="1" i="1">
                                  <a:latin typeface="Cambria Math" panose="02040503050406030204" pitchFamily="18" charset="0"/>
                                </a:rPr>
                                <m:t>𝑭</m:t>
                              </m:r>
                            </m:e>
                            <m:sub>
                              <m:r>
                                <a:rPr lang="en-GB" sz="2000" b="1" i="1">
                                  <a:latin typeface="Cambria Math" panose="02040503050406030204" pitchFamily="18" charset="0"/>
                                </a:rPr>
                                <m:t>𝒆</m:t>
                              </m:r>
                            </m:sub>
                          </m:sSub>
                          <m:r>
                            <a:rPr lang="en-GB" sz="2000" b="0" i="0">
                              <a:latin typeface="Cambria Math" panose="02040503050406030204" pitchFamily="18" charset="0"/>
                            </a:rPr>
                            <m:t>=</m:t>
                          </m:r>
                          <m:r>
                            <a:rPr lang="en-GB" sz="2000" b="0" i="1">
                              <a:latin typeface="Cambria Math" panose="02040503050406030204" pitchFamily="18" charset="0"/>
                            </a:rPr>
                            <m:t>𝑞</m:t>
                          </m:r>
                          <m:r>
                            <a:rPr lang="en-GB" sz="2000" b="1" i="0">
                              <a:latin typeface="Cambria Math" panose="02040503050406030204" pitchFamily="18" charset="0"/>
                            </a:rPr>
                            <m:t>𝐄</m:t>
                          </m:r>
                          <m:r>
                            <a:rPr lang="en-GB" sz="2000" b="0" i="0">
                              <a:latin typeface="Cambria Math" panose="02040503050406030204" pitchFamily="18" charset="0"/>
                            </a:rPr>
                            <m:t>              (</m:t>
                          </m:r>
                          <m:r>
                            <a:rPr lang="en-GB" sz="2000" b="1" i="0">
                              <a:latin typeface="Cambria Math" panose="02040503050406030204" pitchFamily="18" charset="0"/>
                            </a:rPr>
                            <m:t>𝐍</m:t>
                          </m:r>
                        </m:e>
                      </m:d>
                    </m:oMath>
                  </m:oMathPara>
                </a14:m>
                <a:endParaRPr lang="en-GB" sz="2000" dirty="0"/>
              </a:p>
            </p:txBody>
          </p:sp>
        </mc:Choice>
        <mc:Fallback xmlns="">
          <p:sp>
            <p:nvSpPr>
              <p:cNvPr id="7" name="Rectangle 6"/>
              <p:cNvSpPr>
                <a:spLocks noRot="1" noChangeAspect="1" noMove="1" noResize="1" noEditPoints="1" noAdjustHandles="1" noChangeArrowheads="1" noChangeShapeType="1" noTextEdit="1"/>
              </p:cNvSpPr>
              <p:nvPr/>
            </p:nvSpPr>
            <p:spPr>
              <a:xfrm>
                <a:off x="3857384" y="251283"/>
                <a:ext cx="2319738" cy="400110"/>
              </a:xfrm>
              <a:prstGeom prst="rect">
                <a:avLst/>
              </a:prstGeom>
              <a:blipFill>
                <a:blip r:embed="rId3"/>
                <a:stretch>
                  <a:fillRect t="-125758" r="-25263" b="-189394"/>
                </a:stretch>
              </a:blipFill>
            </p:spPr>
            <p:txBody>
              <a:bodyPr/>
              <a:lstStyle/>
              <a:p>
                <a:r>
                  <a:rPr lang="en-GB">
                    <a:noFill/>
                  </a:rPr>
                  <a:t> </a:t>
                </a:r>
              </a:p>
            </p:txBody>
          </p:sp>
        </mc:Fallback>
      </mc:AlternateContent>
      <p:sp>
        <p:nvSpPr>
          <p:cNvPr id="8" name="TextBox 7"/>
          <p:cNvSpPr txBox="1"/>
          <p:nvPr/>
        </p:nvSpPr>
        <p:spPr>
          <a:xfrm>
            <a:off x="-1" y="1066800"/>
            <a:ext cx="3501145" cy="2246769"/>
          </a:xfrm>
          <a:prstGeom prst="rect">
            <a:avLst/>
          </a:prstGeom>
          <a:noFill/>
        </p:spPr>
        <p:txBody>
          <a:bodyPr wrap="square" rtlCol="0">
            <a:spAutoFit/>
          </a:bodyPr>
          <a:lstStyle/>
          <a:p>
            <a:pPr algn="just"/>
            <a:r>
              <a:rPr lang="en-GB" sz="2000" dirty="0"/>
              <a:t>When the test charge is moving in a magnetic field, with magnetic flux density B, it experiences the same force given as shown. Where  </a:t>
            </a:r>
            <a:r>
              <a:rPr lang="en-GB" sz="2000" b="1" dirty="0"/>
              <a:t>u</a:t>
            </a:r>
            <a:r>
              <a:rPr lang="en-GB" sz="2000" dirty="0"/>
              <a:t> is the </a:t>
            </a:r>
            <a:r>
              <a:rPr lang="en-GB" sz="2000" i="1" dirty="0"/>
              <a:t>velocity</a:t>
            </a:r>
            <a:r>
              <a:rPr lang="en-GB" sz="2000" dirty="0"/>
              <a:t> of the moving charge in </a:t>
            </a:r>
            <a:r>
              <a:rPr lang="en-GB" sz="2000" i="1" dirty="0"/>
              <a:t>meters/second</a:t>
            </a:r>
          </a:p>
        </p:txBody>
      </p:sp>
      <mc:AlternateContent xmlns:mc="http://schemas.openxmlformats.org/markup-compatibility/2006" xmlns:a14="http://schemas.microsoft.com/office/drawing/2010/main">
        <mc:Choice Requires="a14">
          <p:sp>
            <p:nvSpPr>
              <p:cNvPr id="9" name="Rectangle 8"/>
              <p:cNvSpPr/>
              <p:nvPr/>
            </p:nvSpPr>
            <p:spPr>
              <a:xfrm>
                <a:off x="3857384" y="1990129"/>
                <a:ext cx="24145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sz="2000" b="1" i="1">
                              <a:latin typeface="Cambria Math" panose="02040503050406030204" pitchFamily="18" charset="0"/>
                            </a:rPr>
                          </m:ctrlPr>
                        </m:dPr>
                        <m:e>
                          <m:sSub>
                            <m:sSubPr>
                              <m:ctrlPr>
                                <a:rPr lang="en-GB" sz="2000" b="1" i="1">
                                  <a:latin typeface="Cambria Math" panose="02040503050406030204" pitchFamily="18" charset="0"/>
                                </a:rPr>
                              </m:ctrlPr>
                            </m:sSubPr>
                            <m:e>
                              <m:r>
                                <a:rPr lang="en-GB" sz="2000" b="1" i="1">
                                  <a:latin typeface="Cambria Math" panose="02040503050406030204" pitchFamily="18" charset="0"/>
                                </a:rPr>
                                <m:t>𝑭</m:t>
                              </m:r>
                            </m:e>
                            <m:sub>
                              <m:r>
                                <a:rPr lang="en-GB" sz="2000" b="1" i="1">
                                  <a:latin typeface="Cambria Math" panose="02040503050406030204" pitchFamily="18" charset="0"/>
                                </a:rPr>
                                <m:t>𝒎</m:t>
                              </m:r>
                            </m:sub>
                          </m:sSub>
                          <m:r>
                            <a:rPr lang="en-GB" sz="2000" b="0" i="0">
                              <a:latin typeface="Cambria Math" panose="02040503050406030204" pitchFamily="18" charset="0"/>
                            </a:rPr>
                            <m:t>=</m:t>
                          </m:r>
                          <m:r>
                            <a:rPr lang="en-GB" sz="2000" b="0" i="1">
                              <a:latin typeface="Cambria Math" panose="02040503050406030204" pitchFamily="18" charset="0"/>
                            </a:rPr>
                            <m:t>𝑞</m:t>
                          </m:r>
                          <m:r>
                            <a:rPr lang="en-GB" sz="2000" b="1" i="0">
                              <a:latin typeface="Cambria Math" panose="02040503050406030204" pitchFamily="18" charset="0"/>
                            </a:rPr>
                            <m:t>𝐮</m:t>
                          </m:r>
                          <m:r>
                            <a:rPr lang="en-GB" sz="2000" b="0" i="0">
                              <a:latin typeface="Cambria Math" panose="02040503050406030204" pitchFamily="18" charset="0"/>
                            </a:rPr>
                            <m:t> × </m:t>
                          </m:r>
                          <m:r>
                            <a:rPr lang="en-GB" sz="2000" b="1" i="0">
                              <a:latin typeface="Cambria Math" panose="02040503050406030204" pitchFamily="18" charset="0"/>
                            </a:rPr>
                            <m:t>𝐁</m:t>
                          </m:r>
                          <m:r>
                            <a:rPr lang="en-GB" sz="2000" b="0" i="0">
                              <a:latin typeface="Cambria Math" panose="02040503050406030204" pitchFamily="18" charset="0"/>
                            </a:rPr>
                            <m:t>    (</m:t>
                          </m:r>
                          <m:r>
                            <a:rPr lang="en-GB" sz="2000" b="1" i="0">
                              <a:latin typeface="Cambria Math" panose="02040503050406030204" pitchFamily="18" charset="0"/>
                            </a:rPr>
                            <m:t>𝐍</m:t>
                          </m:r>
                        </m:e>
                      </m:d>
                    </m:oMath>
                  </m:oMathPara>
                </a14:m>
                <a:endParaRPr lang="en-GB" sz="2000" dirty="0"/>
              </a:p>
            </p:txBody>
          </p:sp>
        </mc:Choice>
        <mc:Fallback xmlns="">
          <p:sp>
            <p:nvSpPr>
              <p:cNvPr id="9" name="Rectangle 8"/>
              <p:cNvSpPr>
                <a:spLocks noRot="1" noChangeAspect="1" noMove="1" noResize="1" noEditPoints="1" noAdjustHandles="1" noChangeArrowheads="1" noChangeShapeType="1" noTextEdit="1"/>
              </p:cNvSpPr>
              <p:nvPr/>
            </p:nvSpPr>
            <p:spPr>
              <a:xfrm>
                <a:off x="3857384" y="1990129"/>
                <a:ext cx="2414507" cy="400110"/>
              </a:xfrm>
              <a:prstGeom prst="rect">
                <a:avLst/>
              </a:prstGeom>
              <a:blipFill>
                <a:blip r:embed="rId4"/>
                <a:stretch>
                  <a:fillRect t="-125758" r="-23990" b="-1893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 y="3596283"/>
                <a:ext cx="4114800" cy="1631216"/>
              </a:xfrm>
              <a:prstGeom prst="rect">
                <a:avLst/>
              </a:prstGeom>
              <a:noFill/>
            </p:spPr>
            <p:txBody>
              <a:bodyPr wrap="square" rtlCol="0">
                <a:spAutoFit/>
              </a:bodyPr>
              <a:lstStyle/>
              <a:p>
                <a:pPr algn="just"/>
                <a:r>
                  <a:rPr lang="en-GB" sz="2000" dirty="0"/>
                  <a:t>Then the total electromagnetic force (</a:t>
                </a:r>
                <a:r>
                  <a:rPr lang="en-GB" sz="2000" i="1" dirty="0"/>
                  <a:t>F</a:t>
                </a:r>
                <a:r>
                  <a:rPr lang="en-GB" sz="1400" i="1" dirty="0"/>
                  <a:t>e</a:t>
                </a:r>
                <a:r>
                  <a:rPr lang="en-GB" sz="2000" i="1" dirty="0"/>
                  <a:t> + </a:t>
                </a:r>
                <a:r>
                  <a:rPr lang="en-GB" sz="2000" i="1" dirty="0" err="1"/>
                  <a:t>F</a:t>
                </a:r>
                <a:r>
                  <a:rPr lang="en-GB" sz="1600" i="1" dirty="0" err="1"/>
                  <a:t>q</a:t>
                </a:r>
                <a:r>
                  <a:rPr lang="en-GB" sz="2000" dirty="0"/>
                  <a:t>) on a charge </a:t>
                </a:r>
                <a:r>
                  <a:rPr lang="en-GB" sz="2000" i="1" dirty="0"/>
                  <a:t>q</a:t>
                </a:r>
                <a:r>
                  <a:rPr lang="en-GB" sz="2000" dirty="0"/>
                  <a:t> is given as shown. </a:t>
                </a:r>
                <a:r>
                  <a:rPr lang="en-GB" sz="2000" b="1" dirty="0"/>
                  <a:t>B</a:t>
                </a:r>
                <a:r>
                  <a:rPr lang="en-GB" sz="2000" dirty="0"/>
                  <a:t> is measured in </a:t>
                </a:r>
                <a:r>
                  <a:rPr lang="en-GB" sz="2000" dirty="0" err="1"/>
                  <a:t>webers</a:t>
                </a:r>
                <a:r>
                  <a:rPr lang="en-GB" sz="2000" dirty="0"/>
                  <a:t> per sq. meter (</a:t>
                </a:r>
                <a14:m>
                  <m:oMath xmlns:m="http://schemas.openxmlformats.org/officeDocument/2006/math">
                    <m:sSup>
                      <m:sSupPr>
                        <m:ctrlPr>
                          <a:rPr lang="en-GB" b="1" i="1">
                            <a:latin typeface="Cambria Math" panose="02040503050406030204" pitchFamily="18" charset="0"/>
                          </a:rPr>
                        </m:ctrlPr>
                      </m:sSupPr>
                      <m:e>
                        <m:r>
                          <a:rPr lang="en-GB" b="1" i="1" smtClean="0">
                            <a:latin typeface="Cambria Math" panose="02040503050406030204" pitchFamily="18" charset="0"/>
                          </a:rPr>
                          <m:t>𝑾𝒃</m:t>
                        </m:r>
                        <m:r>
                          <a:rPr lang="en-GB" b="1" i="1" smtClean="0">
                            <a:latin typeface="Cambria Math" panose="02040503050406030204" pitchFamily="18" charset="0"/>
                          </a:rPr>
                          <m:t>/</m:t>
                        </m:r>
                        <m:r>
                          <a:rPr lang="en-US" b="1" i="1">
                            <a:latin typeface="Cambria Math" panose="02040503050406030204" pitchFamily="18" charset="0"/>
                          </a:rPr>
                          <m:t>𝒎</m:t>
                        </m:r>
                      </m:e>
                      <m:sup>
                        <m:r>
                          <a:rPr lang="en-US" b="1" i="1">
                            <a:latin typeface="Cambria Math" panose="02040503050406030204" pitchFamily="18" charset="0"/>
                          </a:rPr>
                          <m:t>𝟐</m:t>
                        </m:r>
                      </m:sup>
                    </m:sSup>
                  </m:oMath>
                </a14:m>
                <a:r>
                  <a:rPr lang="en-GB" dirty="0"/>
                  <a:t>)</a:t>
                </a:r>
              </a:p>
              <a:p>
                <a:endParaRPr lang="en-GB"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 y="3596283"/>
                <a:ext cx="4114800" cy="1631216"/>
              </a:xfrm>
              <a:prstGeom prst="rect">
                <a:avLst/>
              </a:prstGeom>
              <a:blipFill>
                <a:blip r:embed="rId5"/>
                <a:stretch>
                  <a:fillRect l="-1481" t="-2239" r="-1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267200" y="3851672"/>
                <a:ext cx="30222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sz="2000" b="1" i="1" smtClean="0">
                              <a:latin typeface="Cambria Math" panose="02040503050406030204" pitchFamily="18" charset="0"/>
                            </a:rPr>
                          </m:ctrlPr>
                        </m:dPr>
                        <m:e>
                          <m:r>
                            <a:rPr lang="en-GB" sz="2000" b="1" i="1">
                              <a:latin typeface="Cambria Math" panose="02040503050406030204" pitchFamily="18" charset="0"/>
                            </a:rPr>
                            <m:t>𝑭</m:t>
                          </m:r>
                          <m:r>
                            <a:rPr lang="en-GB" sz="2000" b="0" i="0">
                              <a:latin typeface="Cambria Math" panose="02040503050406030204" pitchFamily="18" charset="0"/>
                            </a:rPr>
                            <m:t>=</m:t>
                          </m:r>
                          <m:r>
                            <a:rPr lang="en-GB" sz="2000" b="0" i="1">
                              <a:latin typeface="Cambria Math" panose="02040503050406030204" pitchFamily="18" charset="0"/>
                            </a:rPr>
                            <m:t>𝑞</m:t>
                          </m:r>
                          <m:d>
                            <m:dPr>
                              <m:ctrlPr>
                                <a:rPr lang="en-GB" sz="2000" b="0" i="1">
                                  <a:latin typeface="Cambria Math" panose="02040503050406030204" pitchFamily="18" charset="0"/>
                                </a:rPr>
                              </m:ctrlPr>
                            </m:dPr>
                            <m:e>
                              <m:r>
                                <a:rPr lang="en-GB" sz="2000" b="1" i="0">
                                  <a:latin typeface="Cambria Math" panose="02040503050406030204" pitchFamily="18" charset="0"/>
                                </a:rPr>
                                <m:t>𝐄</m:t>
                              </m:r>
                              <m:r>
                                <a:rPr lang="en-GB" sz="2000" b="0" i="0">
                                  <a:latin typeface="Cambria Math" panose="02040503050406030204" pitchFamily="18" charset="0"/>
                                </a:rPr>
                                <m:t>+</m:t>
                              </m:r>
                              <m:r>
                                <a:rPr lang="en-GB" sz="2000" b="1" i="0">
                                  <a:latin typeface="Cambria Math" panose="02040503050406030204" pitchFamily="18" charset="0"/>
                                </a:rPr>
                                <m:t>𝐮</m:t>
                              </m:r>
                              <m:r>
                                <a:rPr lang="en-GB" sz="2000" b="0" i="0">
                                  <a:latin typeface="Cambria Math" panose="02040503050406030204" pitchFamily="18" charset="0"/>
                                </a:rPr>
                                <m:t> × </m:t>
                              </m:r>
                              <m:r>
                                <a:rPr lang="en-GB" sz="2000" b="1" i="0">
                                  <a:latin typeface="Cambria Math" panose="02040503050406030204" pitchFamily="18" charset="0"/>
                                </a:rPr>
                                <m:t>𝐁</m:t>
                              </m:r>
                            </m:e>
                          </m:d>
                          <m:r>
                            <a:rPr lang="en-GB" sz="2000" b="0" i="0">
                              <a:latin typeface="Cambria Math" panose="02040503050406030204" pitchFamily="18" charset="0"/>
                            </a:rPr>
                            <m:t>      (</m:t>
                          </m:r>
                          <m:r>
                            <a:rPr lang="en-GB" sz="2000" b="1" i="0">
                              <a:latin typeface="Cambria Math" panose="02040503050406030204" pitchFamily="18" charset="0"/>
                            </a:rPr>
                            <m:t>𝐍</m:t>
                          </m:r>
                        </m:e>
                      </m:d>
                    </m:oMath>
                  </m:oMathPara>
                </a14:m>
                <a:endParaRPr lang="en-GB" sz="2000" dirty="0"/>
              </a:p>
            </p:txBody>
          </p:sp>
        </mc:Choice>
        <mc:Fallback xmlns="">
          <p:sp>
            <p:nvSpPr>
              <p:cNvPr id="11" name="Rectangle 10"/>
              <p:cNvSpPr>
                <a:spLocks noRot="1" noChangeAspect="1" noMove="1" noResize="1" noEditPoints="1" noAdjustHandles="1" noChangeArrowheads="1" noChangeShapeType="1" noTextEdit="1"/>
              </p:cNvSpPr>
              <p:nvPr/>
            </p:nvSpPr>
            <p:spPr>
              <a:xfrm>
                <a:off x="4267200" y="3851672"/>
                <a:ext cx="3022238" cy="400110"/>
              </a:xfrm>
              <a:prstGeom prst="rect">
                <a:avLst/>
              </a:prstGeom>
              <a:blipFill>
                <a:blip r:embed="rId6"/>
                <a:stretch>
                  <a:fillRect t="-127692" r="-18952" b="-193846"/>
                </a:stretch>
              </a:blipFill>
            </p:spPr>
            <p:txBody>
              <a:bodyPr/>
              <a:lstStyle/>
              <a:p>
                <a:r>
                  <a:rPr lang="en-GB">
                    <a:noFill/>
                  </a:rPr>
                  <a:t> </a:t>
                </a:r>
              </a:p>
            </p:txBody>
          </p:sp>
        </mc:Fallback>
      </mc:AlternateContent>
      <p:sp>
        <p:nvSpPr>
          <p:cNvPr id="12" name="TextBox 11"/>
          <p:cNvSpPr txBox="1"/>
          <p:nvPr/>
        </p:nvSpPr>
        <p:spPr>
          <a:xfrm>
            <a:off x="4343400" y="4251782"/>
            <a:ext cx="2869838" cy="400110"/>
          </a:xfrm>
          <a:prstGeom prst="rect">
            <a:avLst/>
          </a:prstGeom>
          <a:noFill/>
        </p:spPr>
        <p:txBody>
          <a:bodyPr wrap="square" rtlCol="0">
            <a:spAutoFit/>
          </a:bodyPr>
          <a:lstStyle/>
          <a:p>
            <a:r>
              <a:rPr lang="en-GB" sz="2000" b="1" i="1" dirty="0">
                <a:solidFill>
                  <a:srgbClr val="FF0000"/>
                </a:solidFill>
              </a:rPr>
              <a:t>Lorentz’s Force equation</a:t>
            </a:r>
          </a:p>
        </p:txBody>
      </p:sp>
      <p:sp>
        <p:nvSpPr>
          <p:cNvPr id="13" name="TextBox 12"/>
          <p:cNvSpPr txBox="1"/>
          <p:nvPr/>
        </p:nvSpPr>
        <p:spPr>
          <a:xfrm>
            <a:off x="-3630" y="5159662"/>
            <a:ext cx="9144000" cy="1554272"/>
          </a:xfrm>
          <a:prstGeom prst="rect">
            <a:avLst/>
          </a:prstGeom>
          <a:noFill/>
        </p:spPr>
        <p:txBody>
          <a:bodyPr wrap="square" rtlCol="0">
            <a:spAutoFit/>
          </a:bodyPr>
          <a:lstStyle/>
          <a:p>
            <a:pPr marL="285750" indent="-285750" algn="just">
              <a:buFont typeface="Arial" panose="020B0604020202020204" pitchFamily="34" charset="0"/>
              <a:buChar char="•"/>
            </a:pPr>
            <a:r>
              <a:rPr lang="en-GB" sz="1900" dirty="0"/>
              <a:t>Charges in motion produce a current. The current in turn, creates a magnetic field. If the current is steady, they are accompanied by static magnetic fields</a:t>
            </a:r>
          </a:p>
          <a:p>
            <a:pPr marL="285750" indent="-285750" algn="just">
              <a:buFont typeface="Arial" panose="020B0604020202020204" pitchFamily="34" charset="0"/>
              <a:buChar char="•"/>
            </a:pPr>
            <a:endParaRPr lang="en-GB" sz="1900" dirty="0"/>
          </a:p>
          <a:p>
            <a:pPr marL="285750" indent="-285750" algn="just">
              <a:buFont typeface="Arial" panose="020B0604020202020204" pitchFamily="34" charset="0"/>
              <a:buChar char="•"/>
            </a:pPr>
            <a:r>
              <a:rPr lang="en-GB" sz="1900" dirty="0"/>
              <a:t> Therefore to understand the vector B, like Helmholtz’s theory stated, we have to identify the divergence and curl of the B</a:t>
            </a:r>
          </a:p>
        </p:txBody>
      </p:sp>
      <p:sp>
        <p:nvSpPr>
          <p:cNvPr id="14" name="Rectangle 13"/>
          <p:cNvSpPr/>
          <p:nvPr/>
        </p:nvSpPr>
        <p:spPr>
          <a:xfrm>
            <a:off x="-3630" y="4907281"/>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305300" y="3691562"/>
            <a:ext cx="2946038" cy="1083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24623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3029"/>
            <a:ext cx="9144000" cy="400110"/>
          </a:xfrm>
          <a:prstGeom prst="rect">
            <a:avLst/>
          </a:prstGeom>
        </p:spPr>
        <p:txBody>
          <a:bodyPr wrap="square">
            <a:spAutoFit/>
          </a:bodyPr>
          <a:lstStyle/>
          <a:p>
            <a:pPr algn="ctr"/>
            <a:r>
              <a:rPr lang="en-GB" sz="2000" b="1" dirty="0"/>
              <a:t>Fundamental Postulates of </a:t>
            </a:r>
            <a:r>
              <a:rPr lang="en-GB" sz="2000" b="1" dirty="0" err="1"/>
              <a:t>Magnetostatics</a:t>
            </a:r>
            <a:r>
              <a:rPr lang="en-GB" sz="2000" b="1" dirty="0"/>
              <a:t> in Non-magnetic media (e.g. FREE SPACE) </a:t>
            </a:r>
            <a:endParaRPr lang="en-GB" sz="2000" dirty="0"/>
          </a:p>
        </p:txBody>
      </p:sp>
      <mc:AlternateContent xmlns:mc="http://schemas.openxmlformats.org/markup-compatibility/2006" xmlns:a14="http://schemas.microsoft.com/office/drawing/2010/main">
        <mc:Choice Requires="a14">
          <p:sp>
            <p:nvSpPr>
              <p:cNvPr id="5" name="Rectangle 4"/>
              <p:cNvSpPr/>
              <p:nvPr/>
            </p:nvSpPr>
            <p:spPr>
              <a:xfrm>
                <a:off x="2373440" y="1479611"/>
                <a:ext cx="124425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m:t>
                      </m:r>
                      <m:r>
                        <a:rPr lang="en-GB" sz="2000" i="0">
                          <a:latin typeface="Cambria Math" panose="02040503050406030204" pitchFamily="18" charset="0"/>
                        </a:rPr>
                        <m:t>∙</m:t>
                      </m:r>
                      <m:r>
                        <a:rPr lang="en-GB" sz="2000" b="1" i="1">
                          <a:latin typeface="Cambria Math" panose="02040503050406030204" pitchFamily="18" charset="0"/>
                        </a:rPr>
                        <m:t>𝑩</m:t>
                      </m:r>
                      <m:r>
                        <a:rPr lang="en-GB" sz="2000" b="0" i="0">
                          <a:latin typeface="Cambria Math" panose="02040503050406030204" pitchFamily="18" charset="0"/>
                        </a:rPr>
                        <m:t>=0</m:t>
                      </m:r>
                    </m:oMath>
                  </m:oMathPara>
                </a14:m>
                <a:endParaRPr lang="en-GB" sz="2000" dirty="0"/>
              </a:p>
            </p:txBody>
          </p:sp>
        </mc:Choice>
        <mc:Fallback xmlns="">
          <p:sp>
            <p:nvSpPr>
              <p:cNvPr id="5" name="Rectangle 4"/>
              <p:cNvSpPr>
                <a:spLocks noRot="1" noChangeAspect="1" noMove="1" noResize="1" noEditPoints="1" noAdjustHandles="1" noChangeArrowheads="1" noChangeShapeType="1" noTextEdit="1"/>
              </p:cNvSpPr>
              <p:nvPr/>
            </p:nvSpPr>
            <p:spPr>
              <a:xfrm>
                <a:off x="2373440" y="1479611"/>
                <a:ext cx="1244251"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447550" y="1331922"/>
                <a:ext cx="1572995" cy="723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sz="2000" b="1" i="1">
                              <a:latin typeface="Cambria Math" panose="02040503050406030204" pitchFamily="18" charset="0"/>
                            </a:rPr>
                          </m:ctrlPr>
                        </m:naryPr>
                        <m:sub>
                          <m:r>
                            <a:rPr lang="en-GB" sz="2000" b="1" i="1">
                              <a:latin typeface="Cambria Math" panose="02040503050406030204" pitchFamily="18" charset="0"/>
                            </a:rPr>
                            <m:t>𝑺</m:t>
                          </m:r>
                        </m:sub>
                        <m:sup/>
                        <m:e>
                          <m:r>
                            <a:rPr lang="en-GB" sz="2000" b="1" i="0">
                              <a:latin typeface="Cambria Math" panose="02040503050406030204" pitchFamily="18" charset="0"/>
                            </a:rPr>
                            <m:t>𝐁</m:t>
                          </m:r>
                          <m:r>
                            <a:rPr lang="en-GB" sz="2000" b="0" i="0">
                              <a:latin typeface="Cambria Math" panose="02040503050406030204" pitchFamily="18" charset="0"/>
                            </a:rPr>
                            <m:t>∙</m:t>
                          </m:r>
                          <m:r>
                            <a:rPr lang="en-GB" sz="2000" b="0" i="1">
                              <a:latin typeface="Cambria Math" panose="02040503050406030204" pitchFamily="18" charset="0"/>
                            </a:rPr>
                            <m:t>𝑑</m:t>
                          </m:r>
                          <m:r>
                            <a:rPr lang="en-GB" sz="2000" b="1" i="1">
                              <a:latin typeface="Cambria Math" panose="02040503050406030204" pitchFamily="18" charset="0"/>
                            </a:rPr>
                            <m:t>𝒔</m:t>
                          </m:r>
                          <m:r>
                            <a:rPr lang="en-GB" sz="2000" b="0" i="0">
                              <a:latin typeface="Cambria Math" panose="02040503050406030204" pitchFamily="18" charset="0"/>
                            </a:rPr>
                            <m:t>=0</m:t>
                          </m:r>
                        </m:e>
                      </m:nary>
                    </m:oMath>
                  </m:oMathPara>
                </a14:m>
                <a:endParaRPr lang="en-GB" sz="2000" dirty="0"/>
              </a:p>
            </p:txBody>
          </p:sp>
        </mc:Choice>
        <mc:Fallback xmlns="">
          <p:sp>
            <p:nvSpPr>
              <p:cNvPr id="6" name="Rectangle 5"/>
              <p:cNvSpPr>
                <a:spLocks noRot="1" noChangeAspect="1" noMove="1" noResize="1" noEditPoints="1" noAdjustHandles="1" noChangeArrowheads="1" noChangeShapeType="1" noTextEdit="1"/>
              </p:cNvSpPr>
              <p:nvPr/>
            </p:nvSpPr>
            <p:spPr>
              <a:xfrm>
                <a:off x="5447550" y="1331922"/>
                <a:ext cx="1572995" cy="72314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13429" y="2167319"/>
                <a:ext cx="15642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m:t>
                      </m:r>
                      <m:r>
                        <a:rPr lang="en-GB" sz="2000" i="0">
                          <a:latin typeface="Cambria Math" panose="02040503050406030204" pitchFamily="18" charset="0"/>
                        </a:rPr>
                        <m:t>×</m:t>
                      </m:r>
                      <m:r>
                        <a:rPr lang="en-GB" sz="2000" b="1" i="1">
                          <a:latin typeface="Cambria Math" panose="02040503050406030204" pitchFamily="18" charset="0"/>
                        </a:rPr>
                        <m:t>𝑩</m:t>
                      </m:r>
                      <m:r>
                        <a:rPr lang="en-GB" sz="2000" b="0" i="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𝜇</m:t>
                          </m:r>
                        </m:e>
                        <m:sub>
                          <m:r>
                            <a:rPr lang="en-GB" sz="2000" b="0" i="0">
                              <a:latin typeface="Cambria Math" panose="02040503050406030204" pitchFamily="18" charset="0"/>
                            </a:rPr>
                            <m:t>0</m:t>
                          </m:r>
                        </m:sub>
                      </m:sSub>
                      <m:r>
                        <a:rPr lang="en-GB" sz="2000" b="1" i="0">
                          <a:latin typeface="Cambria Math" panose="02040503050406030204" pitchFamily="18" charset="0"/>
                        </a:rPr>
                        <m:t>𝐉</m:t>
                      </m:r>
                    </m:oMath>
                  </m:oMathPara>
                </a14:m>
                <a:endParaRPr lang="en-GB" sz="2000" dirty="0"/>
              </a:p>
            </p:txBody>
          </p:sp>
        </mc:Choice>
        <mc:Fallback xmlns="">
          <p:sp>
            <p:nvSpPr>
              <p:cNvPr id="7" name="Rectangle 6"/>
              <p:cNvSpPr>
                <a:spLocks noRot="1" noChangeAspect="1" noMove="1" noResize="1" noEditPoints="1" noAdjustHandles="1" noChangeArrowheads="1" noChangeShapeType="1" noTextEdit="1"/>
              </p:cNvSpPr>
              <p:nvPr/>
            </p:nvSpPr>
            <p:spPr>
              <a:xfrm>
                <a:off x="2213429" y="2167319"/>
                <a:ext cx="1564274" cy="400110"/>
              </a:xfrm>
              <a:prstGeom prst="rect">
                <a:avLst/>
              </a:prstGeom>
              <a:blipFill>
                <a:blip r:embed="rId5"/>
                <a:stretch>
                  <a:fillRect b="-123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334000" y="2214974"/>
                <a:ext cx="1775999" cy="723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sz="2000" b="1" i="1">
                              <a:latin typeface="Cambria Math" panose="02040503050406030204" pitchFamily="18" charset="0"/>
                            </a:rPr>
                          </m:ctrlPr>
                        </m:naryPr>
                        <m:sub>
                          <m:r>
                            <a:rPr lang="en-GB" sz="2000" b="1" i="1">
                              <a:latin typeface="Cambria Math" panose="02040503050406030204" pitchFamily="18" charset="0"/>
                            </a:rPr>
                            <m:t>𝑪</m:t>
                          </m:r>
                        </m:sub>
                        <m:sup/>
                        <m:e>
                          <m:r>
                            <a:rPr lang="en-GB" sz="2000" b="1" i="1">
                              <a:latin typeface="Cambria Math" panose="02040503050406030204" pitchFamily="18" charset="0"/>
                            </a:rPr>
                            <m:t>𝑩</m:t>
                          </m:r>
                          <m:r>
                            <a:rPr lang="en-GB" sz="2000" b="0" i="0">
                              <a:latin typeface="Cambria Math" panose="02040503050406030204" pitchFamily="18" charset="0"/>
                            </a:rPr>
                            <m:t>∙</m:t>
                          </m:r>
                          <m:r>
                            <a:rPr lang="en-GB" sz="2000" b="0" i="1">
                              <a:latin typeface="Cambria Math" panose="02040503050406030204" pitchFamily="18" charset="0"/>
                            </a:rPr>
                            <m:t>𝑑</m:t>
                          </m:r>
                          <m:r>
                            <a:rPr lang="en-GB" sz="2000" b="1" i="1">
                              <a:latin typeface="Cambria Math" panose="02040503050406030204" pitchFamily="18" charset="0"/>
                            </a:rPr>
                            <m:t>𝒍</m:t>
                          </m:r>
                          <m:r>
                            <a:rPr lang="en-GB" sz="2000" b="0" i="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𝜇</m:t>
                              </m:r>
                            </m:e>
                            <m:sub>
                              <m:r>
                                <a:rPr lang="en-GB" sz="2000" b="0" i="0">
                                  <a:latin typeface="Cambria Math" panose="02040503050406030204" pitchFamily="18" charset="0"/>
                                </a:rPr>
                                <m:t>0</m:t>
                              </m:r>
                            </m:sub>
                          </m:sSub>
                          <m:r>
                            <a:rPr lang="en-GB" sz="2000" b="1" i="0">
                              <a:latin typeface="Cambria Math" panose="02040503050406030204" pitchFamily="18" charset="0"/>
                            </a:rPr>
                            <m:t>𝐈</m:t>
                          </m:r>
                        </m:e>
                      </m:nary>
                    </m:oMath>
                  </m:oMathPara>
                </a14:m>
                <a:endParaRPr lang="en-GB" sz="2000" dirty="0"/>
              </a:p>
            </p:txBody>
          </p:sp>
        </mc:Choice>
        <mc:Fallback xmlns="">
          <p:sp>
            <p:nvSpPr>
              <p:cNvPr id="8" name="Rectangle 7"/>
              <p:cNvSpPr>
                <a:spLocks noRot="1" noChangeAspect="1" noMove="1" noResize="1" noEditPoints="1" noAdjustHandles="1" noChangeArrowheads="1" noChangeShapeType="1" noTextEdit="1"/>
              </p:cNvSpPr>
              <p:nvPr/>
            </p:nvSpPr>
            <p:spPr>
              <a:xfrm>
                <a:off x="5334000" y="2214974"/>
                <a:ext cx="1775999" cy="723147"/>
              </a:xfrm>
              <a:prstGeom prst="rect">
                <a:avLst/>
              </a:prstGeom>
              <a:blipFill>
                <a:blip r:embed="rId6"/>
                <a:stretch>
                  <a:fillRect/>
                </a:stretch>
              </a:blipFill>
            </p:spPr>
            <p:txBody>
              <a:bodyPr/>
              <a:lstStyle/>
              <a:p>
                <a:r>
                  <a:rPr lang="en-GB">
                    <a:noFill/>
                  </a:rPr>
                  <a:t> </a:t>
                </a:r>
              </a:p>
            </p:txBody>
          </p:sp>
        </mc:Fallback>
      </mc:AlternateContent>
      <p:sp>
        <p:nvSpPr>
          <p:cNvPr id="9" name="Rectangle 8"/>
          <p:cNvSpPr/>
          <p:nvPr/>
        </p:nvSpPr>
        <p:spPr>
          <a:xfrm>
            <a:off x="1447800" y="1066800"/>
            <a:ext cx="6400800" cy="2667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1981200" y="1370847"/>
            <a:ext cx="2133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p:cNvSpPr txBox="1"/>
          <p:nvPr/>
        </p:nvSpPr>
        <p:spPr>
          <a:xfrm>
            <a:off x="2101256" y="2743200"/>
            <a:ext cx="1981200" cy="400110"/>
          </a:xfrm>
          <a:prstGeom prst="rect">
            <a:avLst/>
          </a:prstGeom>
          <a:noFill/>
        </p:spPr>
        <p:txBody>
          <a:bodyPr wrap="square" rtlCol="0">
            <a:spAutoFit/>
          </a:bodyPr>
          <a:lstStyle/>
          <a:p>
            <a:r>
              <a:rPr lang="en-GB" sz="2000" b="1" dirty="0"/>
              <a:t>Differential form</a:t>
            </a:r>
          </a:p>
        </p:txBody>
      </p:sp>
      <p:sp>
        <p:nvSpPr>
          <p:cNvPr id="13" name="TextBox 12"/>
          <p:cNvSpPr txBox="1"/>
          <p:nvPr/>
        </p:nvSpPr>
        <p:spPr>
          <a:xfrm>
            <a:off x="5433785" y="3157919"/>
            <a:ext cx="1576428" cy="400110"/>
          </a:xfrm>
          <a:prstGeom prst="rect">
            <a:avLst/>
          </a:prstGeom>
          <a:noFill/>
        </p:spPr>
        <p:txBody>
          <a:bodyPr wrap="square" rtlCol="0">
            <a:spAutoFit/>
          </a:bodyPr>
          <a:lstStyle/>
          <a:p>
            <a:r>
              <a:rPr lang="en-GB" sz="2000" b="1" dirty="0"/>
              <a:t>Integral form</a:t>
            </a:r>
          </a:p>
        </p:txBody>
      </p:sp>
      <p:sp>
        <p:nvSpPr>
          <p:cNvPr id="14" name="Rectangle 13"/>
          <p:cNvSpPr/>
          <p:nvPr/>
        </p:nvSpPr>
        <p:spPr>
          <a:xfrm>
            <a:off x="5155199" y="1247263"/>
            <a:ext cx="2133600" cy="1862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5" name="TextBox 14"/>
              <p:cNvSpPr txBox="1"/>
              <p:nvPr/>
            </p:nvSpPr>
            <p:spPr>
              <a:xfrm>
                <a:off x="0" y="3912971"/>
                <a:ext cx="9144000" cy="2906437"/>
              </a:xfrm>
              <a:prstGeom prst="rect">
                <a:avLst/>
              </a:prstGeom>
              <a:noFill/>
            </p:spPr>
            <p:txBody>
              <a:bodyPr wrap="square" rtlCol="0">
                <a:spAutoFit/>
              </a:bodyPr>
              <a:lstStyle/>
              <a:p>
                <a:pPr marL="342900" indent="-342900">
                  <a:buFont typeface="+mj-lt"/>
                  <a:buAutoNum type="arabicPeriod"/>
                </a:pPr>
                <a:r>
                  <a:rPr lang="en-GB" dirty="0"/>
                  <a:t>The divergence of the magnetic flux density is equal to zero (or vanishes)</a:t>
                </a:r>
              </a:p>
              <a:p>
                <a:pPr marL="342900" indent="-342900">
                  <a:buFont typeface="+mj-lt"/>
                  <a:buAutoNum type="arabicPeriod"/>
                </a:pPr>
                <a:endParaRPr lang="en-GB" dirty="0"/>
              </a:p>
              <a:p>
                <a:pPr marL="342900" indent="-342900">
                  <a:buFont typeface="+mj-lt"/>
                  <a:buAutoNum type="arabicPeriod"/>
                </a:pPr>
                <a:r>
                  <a:rPr lang="en-GB" dirty="0"/>
                  <a:t>The curl of the static magnetic flux density in a non-magnetic medium is equal to the current density,</a:t>
                </a:r>
                <a:r>
                  <a:rPr lang="en-GB" b="1" i="1" dirty="0"/>
                  <a:t> </a:t>
                </a:r>
                <a:r>
                  <a:rPr lang="en-GB" b="1" dirty="0"/>
                  <a:t>J</a:t>
                </a:r>
              </a:p>
              <a:p>
                <a:pPr marL="342900" indent="-342900">
                  <a:buFont typeface="+mj-lt"/>
                  <a:buAutoNum type="arabicPeriod"/>
                </a:pPr>
                <a:endParaRPr lang="en-GB" dirty="0"/>
              </a:p>
              <a:p>
                <a:pPr marL="342900" indent="-342900">
                  <a:buFont typeface="+mj-lt"/>
                  <a:buAutoNum type="arabicPeriod"/>
                </a:pPr>
                <a:r>
                  <a:rPr lang="en-GB" dirty="0"/>
                  <a:t>Comparing the electrostatic divergence equation to the </a:t>
                </a:r>
                <a:r>
                  <a:rPr lang="en-GB" dirty="0" err="1"/>
                  <a:t>magnetostatic</a:t>
                </a:r>
                <a:r>
                  <a:rPr lang="en-GB" dirty="0"/>
                  <a:t> divergence equation, we can conclude that </a:t>
                </a:r>
                <a:r>
                  <a:rPr lang="en-GB" b="1" i="1" dirty="0"/>
                  <a:t>THERE ARE NO MAGNETIC FLOW SOURCES</a:t>
                </a:r>
              </a:p>
              <a:p>
                <a:pPr marL="342900" indent="-342900">
                  <a:buFont typeface="+mj-lt"/>
                  <a:buAutoNum type="arabicPeriod"/>
                </a:pPr>
                <a:endParaRPr lang="en-GB" b="1" i="1" dirty="0"/>
              </a:p>
              <a:p>
                <a:pPr marL="342900" indent="-342900">
                  <a:buFont typeface="+mj-lt"/>
                  <a:buAutoNum type="arabicPeriod"/>
                </a:pPr>
                <a14:m>
                  <m:oMath xmlns:m="http://schemas.openxmlformats.org/officeDocument/2006/math">
                    <m:nary>
                      <m:naryPr>
                        <m:chr m:val="∮"/>
                        <m:limLoc m:val="subSup"/>
                        <m:supHide m:val="on"/>
                        <m:ctrlPr>
                          <a:rPr lang="en-GB" i="1">
                            <a:latin typeface="Cambria Math" panose="02040503050406030204" pitchFamily="18" charset="0"/>
                          </a:rPr>
                        </m:ctrlPr>
                      </m:naryPr>
                      <m:sub>
                        <m:r>
                          <a:rPr lang="en-GB">
                            <a:latin typeface="Cambria Math" panose="02040503050406030204" pitchFamily="18" charset="0"/>
                          </a:rPr>
                          <m:t>𝑺</m:t>
                        </m:r>
                      </m:sub>
                      <m:sup/>
                      <m:e>
                        <m:r>
                          <a:rPr lang="en-GB">
                            <a:latin typeface="Cambria Math" panose="02040503050406030204" pitchFamily="18" charset="0"/>
                          </a:rPr>
                          <m:t>𝐁</m:t>
                        </m:r>
                        <m:r>
                          <a:rPr lang="en-GB">
                            <a:latin typeface="Cambria Math" panose="02040503050406030204" pitchFamily="18" charset="0"/>
                          </a:rPr>
                          <m:t>∙</m:t>
                        </m:r>
                        <m:r>
                          <a:rPr lang="en-GB">
                            <a:latin typeface="Cambria Math" panose="02040503050406030204" pitchFamily="18" charset="0"/>
                          </a:rPr>
                          <m:t>𝑑</m:t>
                        </m:r>
                        <m:r>
                          <a:rPr lang="en-GB">
                            <a:latin typeface="Cambria Math" panose="02040503050406030204" pitchFamily="18" charset="0"/>
                          </a:rPr>
                          <m:t>𝒔</m:t>
                        </m:r>
                        <m:r>
                          <a:rPr lang="en-GB">
                            <a:latin typeface="Cambria Math" panose="02040503050406030204" pitchFamily="18" charset="0"/>
                          </a:rPr>
                          <m:t>=0</m:t>
                        </m:r>
                      </m:e>
                    </m:nary>
                  </m:oMath>
                </a14:m>
                <a:r>
                  <a:rPr lang="en-GB" dirty="0"/>
                  <a:t> is also referred to as the law of conservation of magnetic flux, which is: The total outward magnetic flux through any closed surface is zero</a:t>
                </a:r>
              </a:p>
            </p:txBody>
          </p:sp>
        </mc:Choice>
        <mc:Fallback xmlns="">
          <p:sp>
            <p:nvSpPr>
              <p:cNvPr id="15" name="TextBox 14"/>
              <p:cNvSpPr txBox="1">
                <a:spLocks noRot="1" noChangeAspect="1" noMove="1" noResize="1" noEditPoints="1" noAdjustHandles="1" noChangeArrowheads="1" noChangeShapeType="1" noTextEdit="1"/>
              </p:cNvSpPr>
              <p:nvPr/>
            </p:nvSpPr>
            <p:spPr>
              <a:xfrm>
                <a:off x="0" y="3912971"/>
                <a:ext cx="9144000" cy="2906437"/>
              </a:xfrm>
              <a:prstGeom prst="rect">
                <a:avLst/>
              </a:prstGeom>
              <a:blipFill>
                <a:blip r:embed="rId7"/>
                <a:stretch>
                  <a:fillRect l="-733" t="-1258" r="-867" b="-16981"/>
                </a:stretch>
              </a:blipFill>
            </p:spPr>
            <p:txBody>
              <a:bodyPr/>
              <a:lstStyle/>
              <a:p>
                <a:r>
                  <a:rPr lang="en-US">
                    <a:noFill/>
                  </a:rPr>
                  <a:t> </a:t>
                </a:r>
              </a:p>
            </p:txBody>
          </p:sp>
        </mc:Fallback>
      </mc:AlternateContent>
    </p:spTree>
    <p:extLst>
      <p:ext uri="{BB962C8B-B14F-4D97-AF65-F5344CB8AC3E}">
        <p14:creationId xmlns:p14="http://schemas.microsoft.com/office/powerpoint/2010/main" val="143493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0" y="457200"/>
            <a:ext cx="4419600" cy="6096000"/>
          </a:xfrm>
        </p:spPr>
        <p:txBody>
          <a:bodyPr>
            <a:normAutofit fontScale="70000" lnSpcReduction="20000"/>
          </a:bodyPr>
          <a:lstStyle/>
          <a:p>
            <a:pPr marL="514350" indent="-514350"/>
            <a:r>
              <a:rPr lang="en-US" dirty="0"/>
              <a:t>A mobile phone on transmit sends a message-carrying current at a certain frequency from the source to the antenna ends</a:t>
            </a:r>
          </a:p>
          <a:p>
            <a:pPr marL="514350" indent="-514350">
              <a:buNone/>
            </a:pPr>
            <a:endParaRPr lang="en-US" dirty="0"/>
          </a:p>
          <a:p>
            <a:pPr marL="514350" indent="-514350"/>
            <a:r>
              <a:rPr lang="en-US" dirty="0"/>
              <a:t>From circuit-theory point of view, the end of the antenna is connected to an open space (open circuit). Hence no current will flow</a:t>
            </a:r>
          </a:p>
          <a:p>
            <a:pPr marL="514350" indent="-514350"/>
            <a:endParaRPr lang="en-US" dirty="0"/>
          </a:p>
          <a:p>
            <a:pPr marL="514350" indent="-514350">
              <a:buNone/>
            </a:pPr>
            <a:r>
              <a:rPr lang="en-US" b="1" i="1" dirty="0">
                <a:solidFill>
                  <a:schemeClr val="accent2"/>
                </a:solidFill>
              </a:rPr>
              <a:t>      How is mobile communication possible then ??</a:t>
            </a:r>
          </a:p>
          <a:p>
            <a:pPr marL="514350" indent="-514350"/>
            <a:endParaRPr lang="en-US" dirty="0"/>
          </a:p>
          <a:p>
            <a:pPr marL="514350" indent="-514350"/>
            <a:r>
              <a:rPr lang="en-US" dirty="0"/>
              <a:t>Electromagnetic concepts must be used to explain this phenomenon, since circuit-theory is limited in this regard</a:t>
            </a:r>
          </a:p>
        </p:txBody>
      </p:sp>
      <p:pic>
        <p:nvPicPr>
          <p:cNvPr id="1026" name="Picture 2" descr="C:\Users\Dr. Ellis\Desktop\images.jpg"/>
          <p:cNvPicPr>
            <a:picLocks noChangeAspect="1" noChangeArrowheads="1"/>
          </p:cNvPicPr>
          <p:nvPr/>
        </p:nvPicPr>
        <p:blipFill>
          <a:blip r:embed="rId2" cstate="print"/>
          <a:srcRect/>
          <a:stretch>
            <a:fillRect/>
          </a:stretch>
        </p:blipFill>
        <p:spPr bwMode="auto">
          <a:xfrm>
            <a:off x="1143000" y="1676400"/>
            <a:ext cx="2351312" cy="3291840"/>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4648200" cy="6019800"/>
          </a:xfrm>
        </p:spPr>
        <p:txBody>
          <a:bodyPr>
            <a:normAutofit fontScale="70000" lnSpcReduction="20000"/>
          </a:bodyPr>
          <a:lstStyle/>
          <a:p>
            <a:pPr algn="just"/>
            <a:r>
              <a:rPr lang="en-GB" dirty="0"/>
              <a:t>Permanent magnets, like bar magnets, are usually designated into North and South poles</a:t>
            </a:r>
          </a:p>
          <a:p>
            <a:pPr algn="just"/>
            <a:endParaRPr lang="en-GB" dirty="0"/>
          </a:p>
          <a:p>
            <a:pPr algn="just"/>
            <a:r>
              <a:rPr lang="en-GB" dirty="0"/>
              <a:t>However, an isolated north pole or an isolated  south pole cannot exist </a:t>
            </a:r>
          </a:p>
          <a:p>
            <a:pPr algn="just"/>
            <a:endParaRPr lang="en-GB" dirty="0"/>
          </a:p>
          <a:p>
            <a:pPr algn="just"/>
            <a:r>
              <a:rPr lang="en-GB" dirty="0"/>
              <a:t>For example, no matter how small a bar magnet is divided, there’ll always be a north pole and a south pole</a:t>
            </a:r>
          </a:p>
          <a:p>
            <a:pPr algn="just"/>
            <a:endParaRPr lang="en-GB" dirty="0"/>
          </a:p>
          <a:p>
            <a:pPr algn="just"/>
            <a:r>
              <a:rPr lang="en-GB" dirty="0"/>
              <a:t>This means, unlike electric charges, magnetic charges do not exist. It always exist in dipoles</a:t>
            </a:r>
          </a:p>
          <a:p>
            <a:pPr algn="just"/>
            <a:endParaRPr lang="en-GB" dirty="0"/>
          </a:p>
          <a:p>
            <a:pPr algn="just"/>
            <a:r>
              <a:rPr lang="en-GB" dirty="0"/>
              <a:t>This will be further explained by Gauss’ Law for magnetism (Maxwell’s equations)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900" y="9990"/>
            <a:ext cx="3442605" cy="1800000"/>
          </a:xfrm>
          <a:prstGeom prst="rect">
            <a:avLst/>
          </a:prstGeom>
        </p:spPr>
      </p:pic>
      <p:sp>
        <p:nvSpPr>
          <p:cNvPr id="6" name="TextBox 5"/>
          <p:cNvSpPr txBox="1"/>
          <p:nvPr/>
        </p:nvSpPr>
        <p:spPr>
          <a:xfrm>
            <a:off x="5616900" y="1993005"/>
            <a:ext cx="3581400" cy="369332"/>
          </a:xfrm>
          <a:prstGeom prst="rect">
            <a:avLst/>
          </a:prstGeom>
          <a:noFill/>
        </p:spPr>
        <p:txBody>
          <a:bodyPr wrap="square" rtlCol="0">
            <a:spAutoFit/>
          </a:bodyPr>
          <a:lstStyle/>
          <a:p>
            <a:r>
              <a:rPr lang="en-GB" b="1" dirty="0"/>
              <a:t>Successive division of a bar magnet</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4036"/>
          <a:stretch/>
        </p:blipFill>
        <p:spPr>
          <a:xfrm>
            <a:off x="5919935" y="2713525"/>
            <a:ext cx="2836533" cy="3420000"/>
          </a:xfrm>
          <a:prstGeom prst="rect">
            <a:avLst/>
          </a:prstGeom>
        </p:spPr>
      </p:pic>
      <p:sp>
        <p:nvSpPr>
          <p:cNvPr id="9" name="TextBox 8"/>
          <p:cNvSpPr txBox="1"/>
          <p:nvPr/>
        </p:nvSpPr>
        <p:spPr>
          <a:xfrm>
            <a:off x="266700" y="-10885"/>
            <a:ext cx="4114800" cy="646331"/>
          </a:xfrm>
          <a:prstGeom prst="rect">
            <a:avLst/>
          </a:prstGeom>
          <a:noFill/>
        </p:spPr>
        <p:txBody>
          <a:bodyPr wrap="square" rtlCol="0">
            <a:spAutoFit/>
          </a:bodyPr>
          <a:lstStyle/>
          <a:p>
            <a:r>
              <a:rPr lang="en-GB" sz="3600" b="1" dirty="0"/>
              <a:t>The magnetic field</a:t>
            </a:r>
          </a:p>
        </p:txBody>
      </p:sp>
      <p:sp>
        <p:nvSpPr>
          <p:cNvPr id="10" name="TextBox 9"/>
          <p:cNvSpPr txBox="1"/>
          <p:nvPr/>
        </p:nvSpPr>
        <p:spPr>
          <a:xfrm>
            <a:off x="5471302" y="6155296"/>
            <a:ext cx="3733800" cy="369332"/>
          </a:xfrm>
          <a:prstGeom prst="rect">
            <a:avLst/>
          </a:prstGeom>
          <a:noFill/>
        </p:spPr>
        <p:txBody>
          <a:bodyPr wrap="square" rtlCol="0">
            <a:spAutoFit/>
          </a:bodyPr>
          <a:lstStyle/>
          <a:p>
            <a:r>
              <a:rPr lang="en-GB" b="1" dirty="0"/>
              <a:t>Attraction and repulsion of a magnet</a:t>
            </a:r>
          </a:p>
        </p:txBody>
      </p:sp>
    </p:spTree>
    <p:extLst>
      <p:ext uri="{BB962C8B-B14F-4D97-AF65-F5344CB8AC3E}">
        <p14:creationId xmlns:p14="http://schemas.microsoft.com/office/powerpoint/2010/main" val="3918607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56" y="0"/>
            <a:ext cx="5235844" cy="646331"/>
          </a:xfrm>
          <a:prstGeom prst="rect">
            <a:avLst/>
          </a:prstGeom>
          <a:noFill/>
        </p:spPr>
        <p:txBody>
          <a:bodyPr wrap="square" rtlCol="0">
            <a:spAutoFit/>
          </a:bodyPr>
          <a:lstStyle/>
          <a:p>
            <a:r>
              <a:rPr lang="en-GB" sz="3600" b="1" dirty="0"/>
              <a:t>Vector Magnetic Potential</a:t>
            </a:r>
          </a:p>
        </p:txBody>
      </p:sp>
      <mc:AlternateContent xmlns:mc="http://schemas.openxmlformats.org/markup-compatibility/2006" xmlns:a14="http://schemas.microsoft.com/office/drawing/2010/main">
        <mc:Choice Requires="a14">
          <p:sp>
            <p:nvSpPr>
              <p:cNvPr id="5" name="Rectangle 4"/>
              <p:cNvSpPr/>
              <p:nvPr/>
            </p:nvSpPr>
            <p:spPr>
              <a:xfrm>
                <a:off x="5029200" y="323165"/>
                <a:ext cx="4572000" cy="3849195"/>
              </a:xfrm>
              <a:prstGeom prst="rect">
                <a:avLst/>
              </a:prstGeom>
            </p:spPr>
            <p:txBody>
              <a:bodyPr>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libri" panose="020F0502020204030204" pitchFamily="34" charset="0"/>
                          <a:cs typeface="Times New Roman" panose="02020603050405020304" pitchFamily="18" charset="0"/>
                        </a:rPr>
                        <m:t>𝐕</m:t>
                      </m:r>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num>
                        <m:den>
                          <m:r>
                            <a:rPr lang="en-US" i="1">
                              <a:latin typeface="Cambria Math" panose="02040503050406030204" pitchFamily="18" charset="0"/>
                              <a:ea typeface="Calibri" panose="020F0502020204030204" pitchFamily="34" charset="0"/>
                              <a:cs typeface="Times New Roman" panose="02020603050405020304" pitchFamily="18" charset="0"/>
                            </a:rPr>
                            <m:t>4</m:t>
                          </m:r>
                          <m:r>
                            <a:rPr lang="en-US" i="1">
                              <a:latin typeface="Cambria Math" panose="02040503050406030204" pitchFamily="18" charset="0"/>
                              <a:ea typeface="Calibri" panose="020F0502020204030204" pitchFamily="34" charset="0"/>
                              <a:cs typeface="Times New Roman" panose="02020603050405020304" pitchFamily="18" charset="0"/>
                            </a:rPr>
                            <m:t>𝜋</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𝜀</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den>
                      </m:f>
                      <m:nary>
                        <m:naryPr>
                          <m:limLoc m:val="subSup"/>
                          <m:supHide m:val="on"/>
                          <m:ctrlPr>
                            <a:rPr lang="en-GB" i="1">
                              <a:latin typeface="Cambria Math" panose="02040503050406030204" pitchFamily="18" charset="0"/>
                              <a:ea typeface="Calibri" panose="020F0502020204030204" pitchFamily="34" charset="0"/>
                              <a:cs typeface="Times New Roman" panose="02020603050405020304" pitchFamily="18" charset="0"/>
                            </a:rPr>
                          </m:ctrlPr>
                        </m:naryPr>
                        <m:sub>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𝑣</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sub>
                        <m:sup/>
                        <m:e>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𝜌</m:t>
                                  </m:r>
                                </m:e>
                                <m:sub>
                                  <m:r>
                                    <a:rPr lang="en-US" i="1">
                                      <a:latin typeface="Cambria Math" panose="02040503050406030204" pitchFamily="18" charset="0"/>
                                      <a:ea typeface="Calibri" panose="020F0502020204030204" pitchFamily="34" charset="0"/>
                                      <a:cs typeface="Times New Roman" panose="02020603050405020304" pitchFamily="18" charset="0"/>
                                    </a:rPr>
                                    <m:t>𝑣</m:t>
                                  </m:r>
                                </m:sub>
                              </m:sSub>
                            </m:num>
                            <m:den>
                              <m:r>
                                <a:rPr lang="en-US" i="1">
                                  <a:latin typeface="Cambria Math" panose="02040503050406030204" pitchFamily="18" charset="0"/>
                                  <a:ea typeface="Calibri" panose="020F0502020204030204" pitchFamily="34" charset="0"/>
                                  <a:cs typeface="Times New Roman" panose="02020603050405020304" pitchFamily="18" charset="0"/>
                                </a:rPr>
                                <m:t>𝑅</m:t>
                              </m:r>
                            </m:den>
                          </m:f>
                        </m:e>
                      </m:nary>
                      <m:r>
                        <a:rPr lang="en-US" i="1">
                          <a:latin typeface="Cambria Math" panose="02040503050406030204" pitchFamily="18" charset="0"/>
                          <a:ea typeface="Calibri" panose="020F0502020204030204" pitchFamily="34" charset="0"/>
                          <a:cs typeface="Times New Roman" panose="02020603050405020304" pitchFamily="18" charset="0"/>
                        </a:rPr>
                        <m:t>𝑑</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𝑣</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r>
                        <a:rPr lang="en-US" i="1" smtClean="0">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GB" i="1" dirty="0">
                  <a:latin typeface="Cambria Math" panose="02040503050406030204" pitchFamily="18"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Calibri" panose="020F0502020204030204" pitchFamily="34" charset="0"/>
                          <a:cs typeface="Times New Roman" panose="02020603050405020304" pitchFamily="18" charset="0"/>
                        </a:rPr>
                        <m:t>𝐕</m:t>
                      </m:r>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𝜇</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num>
                        <m:den>
                          <m:r>
                            <a:rPr lang="en-US" i="1">
                              <a:latin typeface="Cambria Math" panose="02040503050406030204" pitchFamily="18" charset="0"/>
                              <a:ea typeface="Calibri" panose="020F0502020204030204" pitchFamily="34" charset="0"/>
                              <a:cs typeface="Times New Roman" panose="02020603050405020304" pitchFamily="18" charset="0"/>
                            </a:rPr>
                            <m:t>4</m:t>
                          </m:r>
                          <m:r>
                            <a:rPr lang="en-US" i="1">
                              <a:latin typeface="Cambria Math" panose="02040503050406030204" pitchFamily="18" charset="0"/>
                              <a:ea typeface="Calibri" panose="020F0502020204030204" pitchFamily="34" charset="0"/>
                              <a:cs typeface="Times New Roman" panose="02020603050405020304" pitchFamily="18" charset="0"/>
                            </a:rPr>
                            <m:t>𝜋</m:t>
                          </m:r>
                        </m:den>
                      </m:f>
                      <m:nary>
                        <m:naryPr>
                          <m:limLoc m:val="subSup"/>
                          <m:supHide m:val="on"/>
                          <m:ctrlPr>
                            <a:rPr lang="en-GB" i="1">
                              <a:latin typeface="Cambria Math" panose="02040503050406030204" pitchFamily="18" charset="0"/>
                              <a:ea typeface="Calibri" panose="020F0502020204030204" pitchFamily="34" charset="0"/>
                              <a:cs typeface="Times New Roman" panose="02020603050405020304" pitchFamily="18" charset="0"/>
                            </a:rPr>
                          </m:ctrlPr>
                        </m:naryPr>
                        <m:sub>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𝑣</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sub>
                        <m:sup/>
                        <m:e>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US" b="1" i="1">
                                  <a:latin typeface="Cambria Math" panose="02040503050406030204" pitchFamily="18" charset="0"/>
                                  <a:ea typeface="Calibri" panose="020F0502020204030204" pitchFamily="34" charset="0"/>
                                  <a:cs typeface="Times New Roman" panose="02020603050405020304" pitchFamily="18" charset="0"/>
                                </a:rPr>
                                <m:t>𝐉</m:t>
                              </m:r>
                            </m:num>
                            <m:den>
                              <m:r>
                                <a:rPr lang="en-US" i="1">
                                  <a:latin typeface="Cambria Math" panose="02040503050406030204" pitchFamily="18" charset="0"/>
                                  <a:ea typeface="Calibri" panose="020F0502020204030204" pitchFamily="34" charset="0"/>
                                  <a:cs typeface="Times New Roman" panose="02020603050405020304" pitchFamily="18" charset="0"/>
                                </a:rPr>
                                <m:t>𝑅</m:t>
                              </m:r>
                            </m:den>
                          </m:f>
                        </m:e>
                      </m:nary>
                      <m:r>
                        <a:rPr lang="en-US" i="1">
                          <a:latin typeface="Cambria Math" panose="02040503050406030204" pitchFamily="18" charset="0"/>
                          <a:ea typeface="Calibri" panose="020F0502020204030204" pitchFamily="34" charset="0"/>
                          <a:cs typeface="Times New Roman" panose="02020603050405020304" pitchFamily="18" charset="0"/>
                        </a:rPr>
                        <m:t>𝑑</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𝑣</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r>
                        <a:rPr lang="en-US" i="1">
                          <a:latin typeface="Cambria Math" panose="02040503050406030204" pitchFamily="18" charset="0"/>
                          <a:ea typeface="Calibri" panose="020F0502020204030204" pitchFamily="34" charset="0"/>
                          <a:cs typeface="Times New Roman" panose="02020603050405020304" pitchFamily="18" charset="0"/>
                        </a:rPr>
                        <m:t>     </m:t>
                      </m:r>
                      <m:f>
                        <m:fPr>
                          <m:type m:val="lin"/>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US">
                              <a:latin typeface="Cambria Math" panose="02040503050406030204" pitchFamily="18" charset="0"/>
                              <a:ea typeface="Calibri" panose="020F0502020204030204" pitchFamily="34" charset="0"/>
                              <a:cs typeface="Times New Roman" panose="02020603050405020304" pitchFamily="18" charset="0"/>
                            </a:rPr>
                            <m:t>(</m:t>
                          </m:r>
                          <m:r>
                            <m:rPr>
                              <m:sty m:val="p"/>
                            </m:rPr>
                            <a:rPr lang="en-US">
                              <a:latin typeface="Cambria Math" panose="02040503050406030204" pitchFamily="18" charset="0"/>
                              <a:ea typeface="Calibri" panose="020F0502020204030204" pitchFamily="34" charset="0"/>
                              <a:cs typeface="Times New Roman" panose="02020603050405020304" pitchFamily="18" charset="0"/>
                            </a:rPr>
                            <m:t>Wb</m:t>
                          </m:r>
                        </m:num>
                        <m:den>
                          <m:r>
                            <m:rPr>
                              <m:sty m:val="p"/>
                            </m:rPr>
                            <a:rPr lang="en-US">
                              <a:latin typeface="Cambria Math" panose="02040503050406030204" pitchFamily="18" charset="0"/>
                              <a:ea typeface="Calibri" panose="020F0502020204030204" pitchFamily="34" charset="0"/>
                              <a:cs typeface="Times New Roman" panose="02020603050405020304" pitchFamily="18" charset="0"/>
                            </a:rPr>
                            <m:t>m</m:t>
                          </m:r>
                        </m:den>
                      </m:f>
                      <m:r>
                        <a:rPr lang="en-US" i="1">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b="1" i="1"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Times New Roman" panose="02020603050405020304" pitchFamily="18" charset="0"/>
                          <a:cs typeface="Times New Roman" panose="02020603050405020304" pitchFamily="18" charset="0"/>
                        </a:rPr>
                        <m:t>𝐉</m:t>
                      </m:r>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𝑣</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𝐽𝑆</m:t>
                      </m:r>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𝑑</m:t>
                      </m:r>
                      <m:sSup>
                        <m:sSupPr>
                          <m:ctrlPr>
                            <a:rPr lang="en-GB" b="1" i="1">
                              <a:latin typeface="Cambria Math" panose="02040503050406030204" pitchFamily="18" charset="0"/>
                              <a:ea typeface="Calibri" panose="020F0502020204030204" pitchFamily="34" charset="0"/>
                              <a:cs typeface="Times New Roman" panose="02020603050405020304" pitchFamily="18" charset="0"/>
                            </a:rPr>
                          </m:ctrlPr>
                        </m:sSupPr>
                        <m:e>
                          <m:r>
                            <a:rPr lang="en-US" b="1" i="1">
                              <a:latin typeface="Cambria Math" panose="02040503050406030204" pitchFamily="18" charset="0"/>
                              <a:ea typeface="Calibri" panose="020F0502020204030204" pitchFamily="34" charset="0"/>
                              <a:cs typeface="Times New Roman" panose="02020603050405020304" pitchFamily="18" charset="0"/>
                            </a:rPr>
                            <m:t>𝒍</m:t>
                          </m:r>
                        </m:e>
                        <m:sup>
                          <m:r>
                            <a:rPr lang="en-US" b="1" i="1">
                              <a:latin typeface="Cambria Math" panose="02040503050406030204" pitchFamily="18" charset="0"/>
                              <a:ea typeface="Calibri" panose="020F0502020204030204" pitchFamily="34" charset="0"/>
                              <a:cs typeface="Times New Roman" panose="02020603050405020304" pitchFamily="18" charset="0"/>
                            </a:rPr>
                            <m:t>′</m:t>
                          </m:r>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𝐼</m:t>
                      </m:r>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𝑑</m:t>
                      </m:r>
                      <m:sSup>
                        <m:sSupPr>
                          <m:ctrlPr>
                            <a:rPr lang="en-GB" b="1" i="1">
                              <a:latin typeface="Cambria Math" panose="02040503050406030204" pitchFamily="18" charset="0"/>
                              <a:ea typeface="Calibri" panose="020F0502020204030204" pitchFamily="34" charset="0"/>
                              <a:cs typeface="Times New Roman" panose="02020603050405020304" pitchFamily="18" charset="0"/>
                            </a:rPr>
                          </m:ctrlPr>
                        </m:sSupPr>
                        <m:e>
                          <m:r>
                            <a:rPr lang="en-US" b="1" i="1">
                              <a:latin typeface="Cambria Math" panose="02040503050406030204" pitchFamily="18" charset="0"/>
                              <a:ea typeface="Calibri" panose="020F0502020204030204" pitchFamily="34" charset="0"/>
                              <a:cs typeface="Times New Roman" panose="02020603050405020304" pitchFamily="18" charset="0"/>
                            </a:rPr>
                            <m:t>𝒍</m:t>
                          </m:r>
                        </m:e>
                        <m:sup>
                          <m:r>
                            <a:rPr lang="en-US" b="1" i="1">
                              <a:latin typeface="Cambria Math" panose="02040503050406030204" pitchFamily="18" charset="0"/>
                              <a:ea typeface="Calibri" panose="020F0502020204030204" pitchFamily="34" charset="0"/>
                              <a:cs typeface="Times New Roman" panose="02020603050405020304" pitchFamily="18" charset="0"/>
                            </a:rPr>
                            <m:t>′</m:t>
                          </m:r>
                        </m:sup>
                      </m:sSup>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libri" panose="020F0502020204030204" pitchFamily="34" charset="0"/>
                          <a:cs typeface="Times New Roman" panose="02020603050405020304" pitchFamily="18" charset="0"/>
                        </a:rPr>
                        <m:t>𝐕</m:t>
                      </m:r>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𝜇</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r>
                            <a:rPr lang="en-US" i="1">
                              <a:latin typeface="Cambria Math" panose="02040503050406030204" pitchFamily="18" charset="0"/>
                              <a:ea typeface="Calibri" panose="020F0502020204030204" pitchFamily="34" charset="0"/>
                              <a:cs typeface="Times New Roman" panose="02020603050405020304" pitchFamily="18" charset="0"/>
                            </a:rPr>
                            <m:t>𝐼</m:t>
                          </m:r>
                        </m:num>
                        <m:den>
                          <m:r>
                            <a:rPr lang="en-US" i="1">
                              <a:latin typeface="Cambria Math" panose="02040503050406030204" pitchFamily="18" charset="0"/>
                              <a:ea typeface="Calibri" panose="020F0502020204030204" pitchFamily="34" charset="0"/>
                              <a:cs typeface="Times New Roman" panose="02020603050405020304" pitchFamily="18" charset="0"/>
                            </a:rPr>
                            <m:t>4</m:t>
                          </m:r>
                          <m:r>
                            <a:rPr lang="en-US" i="1">
                              <a:latin typeface="Cambria Math" panose="02040503050406030204" pitchFamily="18" charset="0"/>
                              <a:ea typeface="Calibri" panose="020F0502020204030204" pitchFamily="34" charset="0"/>
                              <a:cs typeface="Times New Roman" panose="02020603050405020304" pitchFamily="18" charset="0"/>
                            </a:rPr>
                            <m:t>𝜋</m:t>
                          </m:r>
                        </m:den>
                      </m:f>
                      <m:nary>
                        <m:naryPr>
                          <m:chr m:val="∮"/>
                          <m:limLoc m:val="subSup"/>
                          <m:supHide m:val="on"/>
                          <m:ctrlPr>
                            <a:rPr lang="en-GB" i="1">
                              <a:latin typeface="Cambria Math" panose="02040503050406030204" pitchFamily="18" charset="0"/>
                              <a:ea typeface="Calibri" panose="020F0502020204030204" pitchFamily="34" charset="0"/>
                              <a:cs typeface="Times New Roman" panose="02020603050405020304" pitchFamily="18" charset="0"/>
                            </a:rPr>
                          </m:ctrlPr>
                        </m:naryPr>
                        <m:sub>
                          <m:sSup>
                            <m:sSupPr>
                              <m:ctrlPr>
                                <a:rPr lang="en-GB"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𝐶</m:t>
                              </m:r>
                            </m:e>
                            <m:sup>
                              <m:r>
                                <a:rPr lang="en-US" i="1">
                                  <a:latin typeface="Cambria Math" panose="02040503050406030204" pitchFamily="18" charset="0"/>
                                  <a:ea typeface="Calibri" panose="020F0502020204030204" pitchFamily="34" charset="0"/>
                                  <a:cs typeface="Times New Roman" panose="02020603050405020304" pitchFamily="18" charset="0"/>
                                </a:rPr>
                                <m:t>′</m:t>
                              </m:r>
                            </m:sup>
                          </m:sSup>
                        </m:sub>
                        <m:sup/>
                        <m:e>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𝑑</m:t>
                              </m:r>
                              <m:sSup>
                                <m:sSupPr>
                                  <m:ctrlPr>
                                    <a:rPr lang="en-GB" b="1" i="1">
                                      <a:latin typeface="Cambria Math" panose="02040503050406030204" pitchFamily="18" charset="0"/>
                                      <a:ea typeface="Calibri" panose="020F0502020204030204" pitchFamily="34" charset="0"/>
                                      <a:cs typeface="Times New Roman" panose="02020603050405020304" pitchFamily="18" charset="0"/>
                                    </a:rPr>
                                  </m:ctrlPr>
                                </m:sSupPr>
                                <m:e>
                                  <m:r>
                                    <a:rPr lang="en-US" b="1" i="1">
                                      <a:latin typeface="Cambria Math" panose="02040503050406030204" pitchFamily="18" charset="0"/>
                                      <a:ea typeface="Calibri" panose="020F0502020204030204" pitchFamily="34" charset="0"/>
                                      <a:cs typeface="Times New Roman" panose="02020603050405020304" pitchFamily="18" charset="0"/>
                                    </a:rPr>
                                    <m:t>𝒍</m:t>
                                  </m:r>
                                </m:e>
                                <m:sup>
                                  <m:r>
                                    <a:rPr lang="en-US" b="1" i="1">
                                      <a:latin typeface="Cambria Math" panose="02040503050406030204" pitchFamily="18" charset="0"/>
                                      <a:ea typeface="Calibri" panose="020F0502020204030204" pitchFamily="34" charset="0"/>
                                      <a:cs typeface="Times New Roman" panose="02020603050405020304" pitchFamily="18" charset="0"/>
                                    </a:rPr>
                                    <m:t>′</m:t>
                                  </m:r>
                                </m:sup>
                              </m:sSup>
                            </m:num>
                            <m:den>
                              <m:r>
                                <a:rPr lang="en-US" i="1">
                                  <a:latin typeface="Cambria Math" panose="02040503050406030204" pitchFamily="18" charset="0"/>
                                  <a:ea typeface="Calibri" panose="020F0502020204030204" pitchFamily="34" charset="0"/>
                                  <a:cs typeface="Times New Roman" panose="02020603050405020304" pitchFamily="18" charset="0"/>
                                </a:rPr>
                                <m:t>𝑅</m:t>
                              </m:r>
                            </m:den>
                          </m:f>
                          <m:r>
                            <a:rPr lang="en-US" i="1">
                              <a:latin typeface="Cambria Math" panose="02040503050406030204" pitchFamily="18" charset="0"/>
                              <a:ea typeface="Calibri" panose="020F0502020204030204" pitchFamily="34" charset="0"/>
                              <a:cs typeface="Times New Roman" panose="02020603050405020304" pitchFamily="18" charset="0"/>
                            </a:rPr>
                            <m:t> </m:t>
                          </m:r>
                        </m:e>
                      </m:nary>
                      <m:r>
                        <a:rPr lang="en-US" i="1">
                          <a:latin typeface="Cambria Math" panose="02040503050406030204" pitchFamily="18" charset="0"/>
                          <a:ea typeface="Calibri" panose="020F0502020204030204" pitchFamily="34" charset="0"/>
                          <a:cs typeface="Times New Roman" panose="02020603050405020304" pitchFamily="18" charset="0"/>
                        </a:rPr>
                        <m:t>    </m:t>
                      </m:r>
                      <m:f>
                        <m:fPr>
                          <m:type m:val="lin"/>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US">
                              <a:latin typeface="Cambria Math" panose="02040503050406030204" pitchFamily="18" charset="0"/>
                              <a:ea typeface="Calibri" panose="020F0502020204030204" pitchFamily="34" charset="0"/>
                              <a:cs typeface="Times New Roman" panose="02020603050405020304" pitchFamily="18" charset="0"/>
                            </a:rPr>
                            <m:t>(</m:t>
                          </m:r>
                          <m:r>
                            <m:rPr>
                              <m:sty m:val="p"/>
                            </m:rPr>
                            <a:rPr lang="en-US">
                              <a:latin typeface="Cambria Math" panose="02040503050406030204" pitchFamily="18" charset="0"/>
                              <a:ea typeface="Calibri" panose="020F0502020204030204" pitchFamily="34" charset="0"/>
                              <a:cs typeface="Times New Roman" panose="02020603050405020304" pitchFamily="18" charset="0"/>
                            </a:rPr>
                            <m:t>Wb</m:t>
                          </m:r>
                        </m:num>
                        <m:den>
                          <m:r>
                            <m:rPr>
                              <m:sty m:val="p"/>
                            </m:rPr>
                            <a:rPr lang="en-US">
                              <a:latin typeface="Cambria Math" panose="02040503050406030204" pitchFamily="18" charset="0"/>
                              <a:ea typeface="Calibri" panose="020F0502020204030204" pitchFamily="34" charset="0"/>
                              <a:cs typeface="Times New Roman" panose="02020603050405020304" pitchFamily="18" charset="0"/>
                            </a:rPr>
                            <m:t>m</m:t>
                          </m:r>
                        </m:den>
                      </m:f>
                      <m:r>
                        <a:rPr lang="en-US" i="1">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029200" y="323165"/>
                <a:ext cx="4572000" cy="3849195"/>
              </a:xfrm>
              <a:prstGeom prst="rect">
                <a:avLst/>
              </a:prstGeom>
              <a:blipFill>
                <a:blip r:embed="rId2"/>
                <a:stretch>
                  <a:fillRect/>
                </a:stretch>
              </a:blipFill>
            </p:spPr>
            <p:txBody>
              <a:bodyPr/>
              <a:lstStyle/>
              <a:p>
                <a:r>
                  <a:rPr lang="en-GB">
                    <a:noFill/>
                  </a:rPr>
                  <a:t> </a:t>
                </a:r>
              </a:p>
            </p:txBody>
          </p:sp>
        </mc:Fallback>
      </mc:AlternateContent>
      <p:sp>
        <p:nvSpPr>
          <p:cNvPr id="6" name="TextBox 5"/>
          <p:cNvSpPr txBox="1"/>
          <p:nvPr/>
        </p:nvSpPr>
        <p:spPr>
          <a:xfrm>
            <a:off x="0" y="749174"/>
            <a:ext cx="4648200" cy="400110"/>
          </a:xfrm>
          <a:prstGeom prst="rect">
            <a:avLst/>
          </a:prstGeom>
          <a:noFill/>
        </p:spPr>
        <p:txBody>
          <a:bodyPr wrap="square" rtlCol="0">
            <a:spAutoFit/>
          </a:bodyPr>
          <a:lstStyle/>
          <a:p>
            <a:r>
              <a:rPr lang="en-GB" sz="2000" dirty="0"/>
              <a:t>The vector magnetic potential is given by</a:t>
            </a:r>
          </a:p>
        </p:txBody>
      </p:sp>
      <mc:AlternateContent xmlns:mc="http://schemas.openxmlformats.org/markup-compatibility/2006" xmlns:a14="http://schemas.microsoft.com/office/drawing/2010/main">
        <mc:Choice Requires="a14">
          <p:sp>
            <p:nvSpPr>
              <p:cNvPr id="7" name="Rectangle 6"/>
              <p:cNvSpPr/>
              <p:nvPr/>
            </p:nvSpPr>
            <p:spPr>
              <a:xfrm>
                <a:off x="675378" y="1179730"/>
                <a:ext cx="2803973" cy="539122"/>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Times New Roman" panose="02020603050405020304" pitchFamily="18" charset="0"/>
                          <a:cs typeface="Times New Roman" panose="02020603050405020304" pitchFamily="18" charset="0"/>
                        </a:rPr>
                        <m:t>𝐁</m:t>
                      </m:r>
                      <m:r>
                        <a:rPr lang="en-US" b="1" i="1" smtClean="0">
                          <a:latin typeface="Cambria Math" panose="02040503050406030204" pitchFamily="18" charset="0"/>
                          <a:ea typeface="Times New Roman" panose="02020603050405020304" pitchFamily="18" charset="0"/>
                          <a:cs typeface="Times New Roman" panose="02020603050405020304" pitchFamily="18" charset="0"/>
                        </a:rPr>
                        <m:t>=</m:t>
                      </m:r>
                      <m:r>
                        <a:rPr lang="en-US" b="1" i="1" smtClean="0">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𝐓</m:t>
                      </m:r>
                      <m:r>
                        <a:rPr lang="en-GB" b="1" i="0" smtClean="0">
                          <a:latin typeface="Cambria Math" panose="02040503050406030204" pitchFamily="18" charset="0"/>
                          <a:ea typeface="Times New Roman" panose="02020603050405020304" pitchFamily="18" charset="0"/>
                          <a:cs typeface="Times New Roman" panose="02020603050405020304" pitchFamily="18" charset="0"/>
                        </a:rPr>
                        <m:t>𝐞𝐬𝐥𝐚</m:t>
                      </m:r>
                      <m:r>
                        <a:rPr lang="en-GB" b="1" i="0" smtClean="0">
                          <a:latin typeface="Cambria Math" panose="02040503050406030204" pitchFamily="18" charset="0"/>
                          <a:ea typeface="Times New Roman" panose="02020603050405020304" pitchFamily="18" charset="0"/>
                          <a:cs typeface="Times New Roman" panose="02020603050405020304" pitchFamily="18" charset="0"/>
                        </a:rPr>
                        <m:t> (</m:t>
                      </m:r>
                      <m:r>
                        <a:rPr lang="en-GB" b="1" i="0" smtClean="0">
                          <a:latin typeface="Cambria Math" panose="02040503050406030204" pitchFamily="18" charset="0"/>
                          <a:ea typeface="Times New Roman" panose="02020603050405020304" pitchFamily="18" charset="0"/>
                          <a:cs typeface="Times New Roman" panose="02020603050405020304" pitchFamily="18" charset="0"/>
                        </a:rPr>
                        <m:t>𝐓</m:t>
                      </m:r>
                      <m:r>
                        <a:rPr lang="en-GB" b="1"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5378" y="1179730"/>
                <a:ext cx="2803973" cy="539122"/>
              </a:xfrm>
              <a:prstGeom prst="rect">
                <a:avLst/>
              </a:prstGeom>
              <a:blipFill>
                <a:blip r:embed="rId3"/>
                <a:stretch>
                  <a:fillRect/>
                </a:stretch>
              </a:blipFill>
            </p:spPr>
            <p:txBody>
              <a:bodyPr/>
              <a:lstStyle/>
              <a:p>
                <a:r>
                  <a:rPr lang="en-GB">
                    <a:noFill/>
                  </a:rPr>
                  <a:t> </a:t>
                </a:r>
              </a:p>
            </p:txBody>
          </p:sp>
        </mc:Fallback>
      </mc:AlternateContent>
      <p:sp>
        <p:nvSpPr>
          <p:cNvPr id="8" name="TextBox 7"/>
          <p:cNvSpPr txBox="1"/>
          <p:nvPr/>
        </p:nvSpPr>
        <p:spPr>
          <a:xfrm>
            <a:off x="0" y="1652645"/>
            <a:ext cx="5029200" cy="1015663"/>
          </a:xfrm>
          <a:prstGeom prst="rect">
            <a:avLst/>
          </a:prstGeom>
          <a:noFill/>
        </p:spPr>
        <p:txBody>
          <a:bodyPr wrap="square" rtlCol="0">
            <a:spAutoFit/>
          </a:bodyPr>
          <a:lstStyle/>
          <a:p>
            <a:pPr algn="just"/>
            <a:r>
              <a:rPr lang="en-GB" sz="2000" dirty="0"/>
              <a:t>To understand the magnetic potential V, we can have to define its divergence and curl according to Helmholtz</a:t>
            </a:r>
          </a:p>
        </p:txBody>
      </p:sp>
      <mc:AlternateContent xmlns:mc="http://schemas.openxmlformats.org/markup-compatibility/2006" xmlns:a14="http://schemas.microsoft.com/office/drawing/2010/main">
        <mc:Choice Requires="a14">
          <p:sp>
            <p:nvSpPr>
              <p:cNvPr id="9" name="Rectangle 8"/>
              <p:cNvSpPr/>
              <p:nvPr/>
            </p:nvSpPr>
            <p:spPr>
              <a:xfrm>
                <a:off x="483096" y="2791373"/>
                <a:ext cx="3029932" cy="539122"/>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r>
                        <a:rPr lang="en-GB" b="1" i="0" smtClean="0">
                          <a:latin typeface="Cambria Math" panose="02040503050406030204" pitchFamily="18" charset="0"/>
                          <a:ea typeface="Times New Roman" panose="02020603050405020304" pitchFamily="18" charset="0"/>
                          <a:cs typeface="Times New Roman" panose="02020603050405020304" pitchFamily="18" charset="0"/>
                        </a:rPr>
                        <m:t>𝐁</m:t>
                      </m:r>
                      <m:r>
                        <a:rPr lang="en-GB" b="1" i="1" smtClean="0">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𝐉</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83096" y="2791373"/>
                <a:ext cx="3029932" cy="53912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61958" y="3344702"/>
                <a:ext cx="3430811" cy="546303"/>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d>
                        <m:dPr>
                          <m:ctrlPr>
                            <a:rPr lang="en-GB" b="1" i="1">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e>
                      </m:d>
                      <m:r>
                        <a:rPr lang="en-US" b="1"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m:t>
                          </m:r>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361958" y="3344702"/>
                <a:ext cx="3430811" cy="546303"/>
              </a:xfrm>
              <a:prstGeom prst="rect">
                <a:avLst/>
              </a:prstGeom>
              <a:blipFill>
                <a:blip r:embed="rId5"/>
                <a:stretch>
                  <a:fillRect/>
                </a:stretch>
              </a:blipFill>
            </p:spPr>
            <p:txBody>
              <a:bodyPr/>
              <a:lstStyle/>
              <a:p>
                <a:r>
                  <a:rPr lang="en-GB">
                    <a:noFill/>
                  </a:rPr>
                  <a:t> </a:t>
                </a:r>
              </a:p>
            </p:txBody>
          </p:sp>
        </mc:Fallback>
      </mc:AlternateContent>
      <p:sp>
        <p:nvSpPr>
          <p:cNvPr id="11" name="Rectangle 10"/>
          <p:cNvSpPr/>
          <p:nvPr/>
        </p:nvSpPr>
        <p:spPr>
          <a:xfrm>
            <a:off x="361958" y="3330495"/>
            <a:ext cx="3430811" cy="5605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2" name="Rectangle 11"/>
              <p:cNvSpPr/>
              <p:nvPr/>
            </p:nvSpPr>
            <p:spPr>
              <a:xfrm>
                <a:off x="310662" y="4043623"/>
                <a:ext cx="3482107" cy="546303"/>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p>
                        <m:sSup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m:t>
                          </m:r>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d>
                        <m:dPr>
                          <m:ctrlPr>
                            <a:rPr lang="en-GB" b="1" i="1">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e>
                      </m:d>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 </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310662" y="4043623"/>
                <a:ext cx="3482107" cy="5463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10024" y="5187337"/>
                <a:ext cx="2507418" cy="546303"/>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d>
                        <m:dPr>
                          <m:ctrlPr>
                            <a:rPr lang="en-GB" b="1" i="1">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e>
                      </m:d>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m:t>
                          </m:r>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𝐉</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10024" y="5187337"/>
                <a:ext cx="2507418" cy="546303"/>
              </a:xfrm>
              <a:prstGeom prst="rect">
                <a:avLst/>
              </a:prstGeom>
              <a:blipFill>
                <a:blip r:embed="rId7"/>
                <a:stretch>
                  <a:fillRect/>
                </a:stretch>
              </a:blipFill>
            </p:spPr>
            <p:txBody>
              <a:bodyPr/>
              <a:lstStyle/>
              <a:p>
                <a:r>
                  <a:rPr lang="en-GB">
                    <a:noFill/>
                  </a:rPr>
                  <a:t> </a:t>
                </a:r>
              </a:p>
            </p:txBody>
          </p:sp>
        </mc:Fallback>
      </mc:AlternateContent>
      <p:sp>
        <p:nvSpPr>
          <p:cNvPr id="14" name="Left Brace 13"/>
          <p:cNvSpPr/>
          <p:nvPr/>
        </p:nvSpPr>
        <p:spPr>
          <a:xfrm rot="16200000">
            <a:off x="2843616" y="3941038"/>
            <a:ext cx="390032" cy="114150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5" name="Rectangle 14"/>
              <p:cNvSpPr/>
              <p:nvPr/>
            </p:nvSpPr>
            <p:spPr>
              <a:xfrm>
                <a:off x="2761985" y="4656189"/>
                <a:ext cx="553293" cy="539122"/>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𝐉</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2761985" y="4656189"/>
                <a:ext cx="553293" cy="539122"/>
              </a:xfrm>
              <a:prstGeom prst="rect">
                <a:avLst/>
              </a:prstGeom>
              <a:blipFill>
                <a:blip r:embed="rId8"/>
                <a:stretch>
                  <a:fillRect/>
                </a:stretch>
              </a:blipFill>
            </p:spPr>
            <p:txBody>
              <a:bodyPr/>
              <a:lstStyle/>
              <a:p>
                <a:r>
                  <a:rPr lang="en-GB">
                    <a:noFill/>
                  </a:rPr>
                  <a:t> </a:t>
                </a:r>
              </a:p>
            </p:txBody>
          </p:sp>
        </mc:Fallback>
      </mc:AlternateContent>
      <p:sp>
        <p:nvSpPr>
          <p:cNvPr id="16" name="TextBox 15"/>
          <p:cNvSpPr txBox="1"/>
          <p:nvPr/>
        </p:nvSpPr>
        <p:spPr>
          <a:xfrm>
            <a:off x="21956" y="5803576"/>
            <a:ext cx="3195486" cy="369332"/>
          </a:xfrm>
          <a:prstGeom prst="rect">
            <a:avLst/>
          </a:prstGeom>
          <a:noFill/>
        </p:spPr>
        <p:txBody>
          <a:bodyPr wrap="square" rtlCol="0">
            <a:spAutoFit/>
          </a:bodyPr>
          <a:lstStyle/>
          <a:p>
            <a:r>
              <a:rPr lang="en-GB" dirty="0"/>
              <a:t>Using the Coulomb’s conditions</a:t>
            </a:r>
            <a:r>
              <a:rPr lang="en-GB" b="1" dirty="0"/>
              <a:t>:</a:t>
            </a:r>
          </a:p>
        </p:txBody>
      </p:sp>
      <mc:AlternateContent xmlns:mc="http://schemas.openxmlformats.org/markup-compatibility/2006" xmlns:a14="http://schemas.microsoft.com/office/drawing/2010/main">
        <mc:Choice Requires="a14">
          <p:sp>
            <p:nvSpPr>
              <p:cNvPr id="17" name="Rectangle 16"/>
              <p:cNvSpPr/>
              <p:nvPr/>
            </p:nvSpPr>
            <p:spPr>
              <a:xfrm>
                <a:off x="3127852" y="5759944"/>
                <a:ext cx="1143262" cy="539122"/>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𝟎</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3127852" y="5759944"/>
                <a:ext cx="1143262" cy="53912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4188" y="6298273"/>
                <a:ext cx="1546385" cy="546303"/>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p>
                        <m:sSup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m:t>
                          </m:r>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𝐕</m:t>
                      </m:r>
                      <m:r>
                        <a:rPr lang="en-US" b="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𝐉</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234188" y="6298273"/>
                <a:ext cx="1546385" cy="546303"/>
              </a:xfrm>
              <a:prstGeom prst="rect">
                <a:avLst/>
              </a:prstGeom>
              <a:blipFill>
                <a:blip r:embed="rId10"/>
                <a:stretch>
                  <a:fillRect/>
                </a:stretch>
              </a:blipFill>
            </p:spPr>
            <p:txBody>
              <a:bodyPr/>
              <a:lstStyle/>
              <a:p>
                <a:r>
                  <a:rPr lang="en-US">
                    <a:noFill/>
                  </a:rPr>
                  <a:t> </a:t>
                </a:r>
              </a:p>
            </p:txBody>
          </p:sp>
        </mc:Fallback>
      </mc:AlternateContent>
      <p:sp>
        <p:nvSpPr>
          <p:cNvPr id="19" name="Rectangle 18"/>
          <p:cNvSpPr/>
          <p:nvPr/>
        </p:nvSpPr>
        <p:spPr>
          <a:xfrm>
            <a:off x="21956" y="5759944"/>
            <a:ext cx="4343400" cy="412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201128" y="6298273"/>
            <a:ext cx="1574443" cy="48771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50"/>
              </a:solidFill>
            </a:endParaRPr>
          </a:p>
        </p:txBody>
      </p:sp>
      <p:sp>
        <p:nvSpPr>
          <p:cNvPr id="2" name="TextBox 1"/>
          <p:cNvSpPr txBox="1"/>
          <p:nvPr/>
        </p:nvSpPr>
        <p:spPr>
          <a:xfrm>
            <a:off x="6080148" y="32846"/>
            <a:ext cx="3063851" cy="400110"/>
          </a:xfrm>
          <a:prstGeom prst="rect">
            <a:avLst/>
          </a:prstGeom>
          <a:noFill/>
        </p:spPr>
        <p:txBody>
          <a:bodyPr wrap="square" rtlCol="0">
            <a:spAutoFit/>
          </a:bodyPr>
          <a:lstStyle/>
          <a:p>
            <a:r>
              <a:rPr lang="en-GB" sz="2000" b="1" dirty="0"/>
              <a:t>Static E-field potential</a:t>
            </a:r>
          </a:p>
        </p:txBody>
      </p:sp>
      <p:sp>
        <p:nvSpPr>
          <p:cNvPr id="3" name="Rectangle 2"/>
          <p:cNvSpPr/>
          <p:nvPr/>
        </p:nvSpPr>
        <p:spPr>
          <a:xfrm>
            <a:off x="5546688" y="3330495"/>
            <a:ext cx="3293831" cy="161941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p:cNvSpPr txBox="1"/>
          <p:nvPr/>
        </p:nvSpPr>
        <p:spPr>
          <a:xfrm>
            <a:off x="5671466" y="4033860"/>
            <a:ext cx="3140639" cy="923330"/>
          </a:xfrm>
          <a:prstGeom prst="rect">
            <a:avLst/>
          </a:prstGeom>
          <a:noFill/>
        </p:spPr>
        <p:txBody>
          <a:bodyPr wrap="square" rtlCol="0">
            <a:spAutoFit/>
          </a:bodyPr>
          <a:lstStyle/>
          <a:p>
            <a:pPr algn="ctr"/>
            <a:r>
              <a:rPr lang="en-GB" b="1" dirty="0">
                <a:solidFill>
                  <a:srgbClr val="0070C0"/>
                </a:solidFill>
              </a:rPr>
              <a:t>Finding the vector magnetic potential from current in a closed circuit  </a:t>
            </a:r>
          </a:p>
        </p:txBody>
      </p:sp>
      <p:sp>
        <p:nvSpPr>
          <p:cNvPr id="23" name="Rectangle 22"/>
          <p:cNvSpPr/>
          <p:nvPr/>
        </p:nvSpPr>
        <p:spPr>
          <a:xfrm>
            <a:off x="5741037" y="1867908"/>
            <a:ext cx="3090532" cy="646331"/>
          </a:xfrm>
          <a:prstGeom prst="rect">
            <a:avLst/>
          </a:prstGeom>
        </p:spPr>
        <p:txBody>
          <a:bodyPr wrap="square">
            <a:spAutoFit/>
          </a:bodyPr>
          <a:lstStyle/>
          <a:p>
            <a:r>
              <a:rPr lang="en-GB" b="1" dirty="0">
                <a:solidFill>
                  <a:schemeClr val="accent6">
                    <a:lumMod val="75000"/>
                  </a:schemeClr>
                </a:solidFill>
              </a:rPr>
              <a:t>Finding the vector magnetic potential from current density </a:t>
            </a:r>
          </a:p>
        </p:txBody>
      </p:sp>
      <p:sp>
        <p:nvSpPr>
          <p:cNvPr id="24" name="Rectangle 23"/>
          <p:cNvSpPr/>
          <p:nvPr/>
        </p:nvSpPr>
        <p:spPr>
          <a:xfrm>
            <a:off x="5639388" y="1179730"/>
            <a:ext cx="3293831" cy="148857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1" name="Rectangle 20"/>
              <p:cNvSpPr/>
              <p:nvPr/>
            </p:nvSpPr>
            <p:spPr>
              <a:xfrm>
                <a:off x="5435408" y="5273608"/>
                <a:ext cx="2939202" cy="6928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a:latin typeface="Cambria Math" panose="02040503050406030204" pitchFamily="18" charset="0"/>
                        </a:rPr>
                        <m:t>𝐁</m:t>
                      </m:r>
                      <m:r>
                        <a:rPr lang="en-GB" b="0" i="0">
                          <a:latin typeface="Cambria Math" panose="02040503050406030204" pitchFamily="18" charset="0"/>
                        </a:rPr>
                        <m:t>= </m:t>
                      </m:r>
                      <m:f>
                        <m:fPr>
                          <m:ctrlPr>
                            <a:rPr lang="en-GB" b="0" i="1">
                              <a:latin typeface="Cambria Math" panose="02040503050406030204" pitchFamily="18" charset="0"/>
                            </a:rPr>
                          </m:ctrlPr>
                        </m:fPr>
                        <m:num>
                          <m:sSub>
                            <m:sSubPr>
                              <m:ctrlPr>
                                <a:rPr lang="en-GB" b="0" i="1">
                                  <a:latin typeface="Cambria Math" panose="02040503050406030204" pitchFamily="18" charset="0"/>
                                </a:rPr>
                              </m:ctrlPr>
                            </m:sSubPr>
                            <m:e>
                              <m:r>
                                <a:rPr lang="en-GB" b="0" i="1">
                                  <a:latin typeface="Cambria Math" panose="02040503050406030204" pitchFamily="18" charset="0"/>
                                </a:rPr>
                                <m:t>𝜇</m:t>
                              </m:r>
                            </m:e>
                            <m:sub>
                              <m:r>
                                <a:rPr lang="en-GB" b="0" i="0">
                                  <a:latin typeface="Cambria Math" panose="02040503050406030204" pitchFamily="18" charset="0"/>
                                </a:rPr>
                                <m:t>0</m:t>
                              </m:r>
                            </m:sub>
                          </m:sSub>
                          <m:r>
                            <a:rPr lang="en-GB" b="0" i="1">
                              <a:latin typeface="Cambria Math" panose="02040503050406030204" pitchFamily="18" charset="0"/>
                            </a:rPr>
                            <m:t>𝐼</m:t>
                          </m:r>
                        </m:num>
                        <m:den>
                          <m:r>
                            <a:rPr lang="en-GB" b="0" i="0">
                              <a:latin typeface="Cambria Math" panose="02040503050406030204" pitchFamily="18" charset="0"/>
                            </a:rPr>
                            <m:t>4</m:t>
                          </m:r>
                          <m:r>
                            <a:rPr lang="en-GB" b="0" i="1">
                              <a:latin typeface="Cambria Math" panose="02040503050406030204" pitchFamily="18" charset="0"/>
                            </a:rPr>
                            <m:t>𝜋</m:t>
                          </m:r>
                        </m:den>
                      </m:f>
                      <m:nary>
                        <m:naryPr>
                          <m:chr m:val="∮"/>
                          <m:limLoc m:val="subSup"/>
                          <m:supHide m:val="on"/>
                          <m:ctrlPr>
                            <a:rPr lang="en-GB" b="0" i="1">
                              <a:latin typeface="Cambria Math" panose="02040503050406030204" pitchFamily="18" charset="0"/>
                            </a:rPr>
                          </m:ctrlPr>
                        </m:naryPr>
                        <m:sub>
                          <m:sSup>
                            <m:sSupPr>
                              <m:ctrlPr>
                                <a:rPr lang="en-GB" b="0" i="1">
                                  <a:latin typeface="Cambria Math" panose="02040503050406030204" pitchFamily="18" charset="0"/>
                                </a:rPr>
                              </m:ctrlPr>
                            </m:sSupPr>
                            <m:e>
                              <m:r>
                                <a:rPr lang="en-GB" b="0" i="1">
                                  <a:latin typeface="Cambria Math" panose="02040503050406030204" pitchFamily="18" charset="0"/>
                                </a:rPr>
                                <m:t>𝐶</m:t>
                              </m:r>
                            </m:e>
                            <m:sup>
                              <m:r>
                                <a:rPr lang="en-GB" b="0" i="0">
                                  <a:latin typeface="Cambria Math" panose="02040503050406030204" pitchFamily="18" charset="0"/>
                                </a:rPr>
                                <m:t>′</m:t>
                              </m:r>
                            </m:sup>
                          </m:sSup>
                        </m:sub>
                        <m:sup/>
                        <m:e>
                          <m:f>
                            <m:fPr>
                              <m:ctrlPr>
                                <a:rPr lang="en-GB" b="0" i="1">
                                  <a:latin typeface="Cambria Math" panose="02040503050406030204" pitchFamily="18" charset="0"/>
                                </a:rPr>
                              </m:ctrlPr>
                            </m:fPr>
                            <m:num>
                              <m:r>
                                <a:rPr lang="en-GB" b="0" i="1">
                                  <a:latin typeface="Cambria Math" panose="02040503050406030204" pitchFamily="18" charset="0"/>
                                </a:rPr>
                                <m:t>𝑑</m:t>
                              </m:r>
                              <m:sSup>
                                <m:sSupPr>
                                  <m:ctrlPr>
                                    <a:rPr lang="en-GB" b="0" i="1">
                                      <a:latin typeface="Cambria Math" panose="02040503050406030204" pitchFamily="18" charset="0"/>
                                    </a:rPr>
                                  </m:ctrlPr>
                                </m:sSupPr>
                                <m:e>
                                  <m:r>
                                    <a:rPr lang="en-GB" b="1" i="1">
                                      <a:latin typeface="Cambria Math" panose="02040503050406030204" pitchFamily="18" charset="0"/>
                                    </a:rPr>
                                    <m:t>𝒍</m:t>
                                  </m:r>
                                </m:e>
                                <m:sup>
                                  <m:r>
                                    <a:rPr lang="en-GB" b="0" i="0">
                                      <a:latin typeface="Cambria Math" panose="02040503050406030204" pitchFamily="18" charset="0"/>
                                    </a:rPr>
                                    <m:t>′</m:t>
                                  </m:r>
                                </m:sup>
                              </m:sSup>
                              <m:r>
                                <a:rPr lang="en-GB" b="0" i="0">
                                  <a:latin typeface="Cambria Math" panose="02040503050406030204" pitchFamily="18" charset="0"/>
                                </a:rPr>
                                <m:t>×</m:t>
                              </m:r>
                              <m:sSub>
                                <m:sSubPr>
                                  <m:ctrlPr>
                                    <a:rPr lang="en-GB" b="0" i="1">
                                      <a:latin typeface="Cambria Math" panose="02040503050406030204" pitchFamily="18" charset="0"/>
                                    </a:rPr>
                                  </m:ctrlPr>
                                </m:sSubPr>
                                <m:e>
                                  <m:r>
                                    <a:rPr lang="en-GB" b="1" i="1">
                                      <a:latin typeface="Cambria Math" panose="02040503050406030204" pitchFamily="18" charset="0"/>
                                    </a:rPr>
                                    <m:t>𝒂</m:t>
                                  </m:r>
                                </m:e>
                                <m:sub>
                                  <m:r>
                                    <a:rPr lang="en-GB" b="1" i="1">
                                      <a:latin typeface="Cambria Math" panose="02040503050406030204" pitchFamily="18" charset="0"/>
                                    </a:rPr>
                                    <m:t>𝑹</m:t>
                                  </m:r>
                                </m:sub>
                              </m:sSub>
                            </m:num>
                            <m:den>
                              <m:sSup>
                                <m:sSupPr>
                                  <m:ctrlPr>
                                    <a:rPr lang="en-GB" b="0" i="1">
                                      <a:latin typeface="Cambria Math" panose="02040503050406030204" pitchFamily="18" charset="0"/>
                                    </a:rPr>
                                  </m:ctrlPr>
                                </m:sSupPr>
                                <m:e>
                                  <m:r>
                                    <a:rPr lang="en-GB" b="0" i="1">
                                      <a:latin typeface="Cambria Math" panose="02040503050406030204" pitchFamily="18" charset="0"/>
                                    </a:rPr>
                                    <m:t>𝑅</m:t>
                                  </m:r>
                                </m:e>
                                <m:sup>
                                  <m:r>
                                    <a:rPr lang="en-GB" b="0" i="0">
                                      <a:latin typeface="Cambria Math" panose="02040503050406030204" pitchFamily="18" charset="0"/>
                                    </a:rPr>
                                    <m:t>2</m:t>
                                  </m:r>
                                </m:sup>
                              </m:sSup>
                            </m:den>
                          </m:f>
                          <m:r>
                            <a:rPr lang="en-GB" b="0" i="0">
                              <a:latin typeface="Cambria Math" panose="02040503050406030204" pitchFamily="18" charset="0"/>
                            </a:rPr>
                            <m:t> </m:t>
                          </m:r>
                        </m:e>
                      </m:nary>
                      <m:r>
                        <a:rPr lang="en-GB" b="0" i="0">
                          <a:latin typeface="Cambria Math" panose="02040503050406030204" pitchFamily="18" charset="0"/>
                        </a:rPr>
                        <m:t>    (</m:t>
                      </m:r>
                      <m:r>
                        <m:rPr>
                          <m:sty m:val="p"/>
                        </m:rPr>
                        <a:rPr lang="en-GB" b="0" i="0">
                          <a:latin typeface="Cambria Math" panose="02040503050406030204" pitchFamily="18" charset="0"/>
                        </a:rPr>
                        <m:t>T</m:t>
                      </m:r>
                      <m:r>
                        <a:rPr lang="en-GB" b="0" i="0">
                          <a:latin typeface="Cambria Math" panose="02040503050406030204" pitchFamily="18" charset="0"/>
                        </a:rPr>
                        <m:t>) </m:t>
                      </m:r>
                    </m:oMath>
                  </m:oMathPara>
                </a14:m>
                <a:endParaRPr lang="en-GB" dirty="0"/>
              </a:p>
            </p:txBody>
          </p:sp>
        </mc:Choice>
        <mc:Fallback xmlns="">
          <p:sp>
            <p:nvSpPr>
              <p:cNvPr id="21" name="Rectangle 20"/>
              <p:cNvSpPr>
                <a:spLocks noRot="1" noChangeAspect="1" noMove="1" noResize="1" noEditPoints="1" noAdjustHandles="1" noChangeArrowheads="1" noChangeShapeType="1" noTextEdit="1"/>
              </p:cNvSpPr>
              <p:nvPr/>
            </p:nvSpPr>
            <p:spPr>
              <a:xfrm>
                <a:off x="5435408" y="5273608"/>
                <a:ext cx="2939202" cy="692818"/>
              </a:xfrm>
              <a:prstGeom prst="rect">
                <a:avLst/>
              </a:prstGeom>
              <a:blipFill>
                <a:blip r:embed="rId11"/>
                <a:stretch>
                  <a:fillRect/>
                </a:stretch>
              </a:blipFill>
            </p:spPr>
            <p:txBody>
              <a:bodyPr/>
              <a:lstStyle/>
              <a:p>
                <a:r>
                  <a:rPr lang="en-GB">
                    <a:noFill/>
                  </a:rPr>
                  <a:t> </a:t>
                </a:r>
              </a:p>
            </p:txBody>
          </p:sp>
        </mc:Fallback>
      </mc:AlternateContent>
      <p:sp>
        <p:nvSpPr>
          <p:cNvPr id="25" name="Rectangle 24"/>
          <p:cNvSpPr/>
          <p:nvPr/>
        </p:nvSpPr>
        <p:spPr>
          <a:xfrm>
            <a:off x="4876800" y="5195311"/>
            <a:ext cx="4042475" cy="15041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p:cNvSpPr txBox="1"/>
          <p:nvPr/>
        </p:nvSpPr>
        <p:spPr>
          <a:xfrm>
            <a:off x="4876800" y="5837401"/>
            <a:ext cx="4056419" cy="923330"/>
          </a:xfrm>
          <a:prstGeom prst="rect">
            <a:avLst/>
          </a:prstGeom>
          <a:noFill/>
        </p:spPr>
        <p:txBody>
          <a:bodyPr wrap="square" rtlCol="0">
            <a:spAutoFit/>
          </a:bodyPr>
          <a:lstStyle/>
          <a:p>
            <a:pPr algn="ctr"/>
            <a:r>
              <a:rPr lang="en-GB" b="1" dirty="0" err="1">
                <a:solidFill>
                  <a:srgbClr val="0070C0"/>
                </a:solidFill>
              </a:rPr>
              <a:t>Biot</a:t>
            </a:r>
            <a:r>
              <a:rPr lang="en-GB" b="1" dirty="0">
                <a:solidFill>
                  <a:srgbClr val="0070C0"/>
                </a:solidFill>
              </a:rPr>
              <a:t>-Savart Law</a:t>
            </a:r>
          </a:p>
          <a:p>
            <a:pPr algn="ctr"/>
            <a:r>
              <a:rPr lang="en-GB" dirty="0">
                <a:solidFill>
                  <a:srgbClr val="0070C0"/>
                </a:solidFill>
              </a:rPr>
              <a:t>For finding Magnetic flux density from Current in a closed circuit</a:t>
            </a:r>
          </a:p>
        </p:txBody>
      </p:sp>
      <p:sp>
        <p:nvSpPr>
          <p:cNvPr id="27" name="TextBox 26"/>
          <p:cNvSpPr txBox="1"/>
          <p:nvPr/>
        </p:nvSpPr>
        <p:spPr>
          <a:xfrm>
            <a:off x="1789515" y="6368209"/>
            <a:ext cx="2892213" cy="400110"/>
          </a:xfrm>
          <a:prstGeom prst="rect">
            <a:avLst/>
          </a:prstGeom>
          <a:noFill/>
        </p:spPr>
        <p:txBody>
          <a:bodyPr wrap="square" rtlCol="0">
            <a:spAutoFit/>
          </a:bodyPr>
          <a:lstStyle/>
          <a:p>
            <a:r>
              <a:rPr lang="en-US" sz="2000" b="1" dirty="0">
                <a:solidFill>
                  <a:srgbClr val="00B050"/>
                </a:solidFill>
              </a:rPr>
              <a:t>Vector Poisson’s equation</a:t>
            </a:r>
          </a:p>
        </p:txBody>
      </p:sp>
    </p:spTree>
    <p:extLst>
      <p:ext uri="{BB962C8B-B14F-4D97-AF65-F5344CB8AC3E}">
        <p14:creationId xmlns:p14="http://schemas.microsoft.com/office/powerpoint/2010/main" val="3175865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42" y="10332"/>
            <a:ext cx="5076718" cy="6863417"/>
          </a:xfrm>
          <a:prstGeom prst="rect">
            <a:avLst/>
          </a:prstGeom>
          <a:noFill/>
        </p:spPr>
        <p:txBody>
          <a:bodyPr wrap="square" rtlCol="0">
            <a:spAutoFit/>
          </a:bodyPr>
          <a:lstStyle/>
          <a:p>
            <a:pPr algn="just"/>
            <a:r>
              <a:rPr lang="en-GB" sz="2000" dirty="0"/>
              <a:t>Just like with static E fields, a magnetic material under the influence of a magnetic field will be affected</a:t>
            </a:r>
          </a:p>
          <a:p>
            <a:pPr algn="just"/>
            <a:endParaRPr lang="en-GB" sz="2000" dirty="0"/>
          </a:p>
          <a:p>
            <a:pPr algn="just"/>
            <a:r>
              <a:rPr lang="en-GB" sz="2000" dirty="0"/>
              <a:t>Atoms have nucleus and orbiting electrons.</a:t>
            </a:r>
          </a:p>
          <a:p>
            <a:pPr algn="just"/>
            <a:r>
              <a:rPr lang="en-GB" sz="2000" dirty="0"/>
              <a:t>The orbiting electrons produces currents and cause magnetic dipoles</a:t>
            </a:r>
          </a:p>
          <a:p>
            <a:pPr algn="just"/>
            <a:endParaRPr lang="en-GB" sz="2000" dirty="0"/>
          </a:p>
          <a:p>
            <a:pPr algn="just"/>
            <a:r>
              <a:rPr lang="en-GB" sz="2000" dirty="0"/>
              <a:t>In the absence of an external electric field, the magnetic dipoles have random orientation and no net magnet dipole moment. The applications of an external magnetic field introduces dipole moments due to the movement and spinning of the electrons</a:t>
            </a:r>
          </a:p>
          <a:p>
            <a:pPr algn="just"/>
            <a:endParaRPr lang="en-GB" sz="2000" dirty="0"/>
          </a:p>
          <a:p>
            <a:pPr algn="just"/>
            <a:r>
              <a:rPr lang="en-GB" sz="2000" dirty="0"/>
              <a:t>The magnetic material becomes polarized and introduces a magnetization vector, </a:t>
            </a:r>
            <a:r>
              <a:rPr lang="en-GB" sz="2000" b="1" dirty="0"/>
              <a:t>M</a:t>
            </a:r>
          </a:p>
          <a:p>
            <a:pPr algn="just"/>
            <a:endParaRPr lang="en-GB" sz="2000" b="1" dirty="0"/>
          </a:p>
          <a:p>
            <a:pPr algn="just"/>
            <a:r>
              <a:rPr lang="en-GB" sz="2000" b="1" dirty="0"/>
              <a:t>IF</a:t>
            </a:r>
            <a:r>
              <a:rPr lang="en-GB" sz="2000" dirty="0"/>
              <a:t> </a:t>
            </a:r>
            <a:r>
              <a:rPr lang="en-GB" sz="2000" b="1" dirty="0"/>
              <a:t>M</a:t>
            </a:r>
            <a:r>
              <a:rPr lang="en-GB" sz="2000" dirty="0"/>
              <a:t> is uniform inside a material, the currents in the dipoles will flow in opposite direction and cancel each other, leaving</a:t>
            </a:r>
            <a:r>
              <a:rPr lang="en-GB" sz="2000" i="1" dirty="0"/>
              <a:t> </a:t>
            </a:r>
            <a:r>
              <a:rPr lang="en-GB" sz="2000" b="1" i="1" dirty="0" err="1"/>
              <a:t>J</a:t>
            </a:r>
            <a:r>
              <a:rPr lang="en-GB" sz="1400" b="1" i="1" dirty="0" err="1"/>
              <a:t>mv</a:t>
            </a:r>
            <a:r>
              <a:rPr lang="en-GB" sz="2000" b="1" i="1" dirty="0"/>
              <a:t> </a:t>
            </a:r>
            <a:r>
              <a:rPr lang="en-GB" sz="2000" b="1" dirty="0"/>
              <a:t>= 0</a:t>
            </a:r>
            <a:r>
              <a:rPr lang="en-GB" sz="2000" dirty="0"/>
              <a:t>, otherwise it is non-zero</a:t>
            </a:r>
          </a:p>
        </p:txBody>
      </p:sp>
      <mc:AlternateContent xmlns:mc="http://schemas.openxmlformats.org/markup-compatibility/2006" xmlns:a14="http://schemas.microsoft.com/office/drawing/2010/main">
        <mc:Choice Requires="a14">
          <p:sp>
            <p:nvSpPr>
              <p:cNvPr id="5" name="Rectangle 4"/>
              <p:cNvSpPr/>
              <p:nvPr/>
            </p:nvSpPr>
            <p:spPr>
              <a:xfrm>
                <a:off x="5791200" y="381000"/>
                <a:ext cx="27388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a:latin typeface="Cambria Math" panose="02040503050406030204" pitchFamily="18" charset="0"/>
                                </a:rPr>
                                <m:t>𝐉</m:t>
                              </m:r>
                            </m:e>
                            <m:sub>
                              <m:r>
                                <a:rPr lang="en-GB" b="1" i="0">
                                  <a:latin typeface="Cambria Math" panose="02040503050406030204" pitchFamily="18" charset="0"/>
                                </a:rPr>
                                <m:t>𝐦𝐬</m:t>
                              </m:r>
                            </m:sub>
                          </m:sSub>
                          <m:r>
                            <a:rPr lang="en-GB" b="0" i="0">
                              <a:latin typeface="Cambria Math" panose="02040503050406030204" pitchFamily="18" charset="0"/>
                            </a:rPr>
                            <m:t>=</m:t>
                          </m:r>
                          <m:r>
                            <a:rPr lang="en-GB" b="1" i="0">
                              <a:latin typeface="Cambria Math" panose="02040503050406030204" pitchFamily="18" charset="0"/>
                            </a:rPr>
                            <m:t>𝐌</m:t>
                          </m:r>
                          <m:r>
                            <a:rPr lang="en-GB" b="0" i="0">
                              <a:latin typeface="Cambria Math" panose="02040503050406030204" pitchFamily="18" charset="0"/>
                            </a:rPr>
                            <m:t> × </m:t>
                          </m:r>
                          <m:sSub>
                            <m:sSubPr>
                              <m:ctrlPr>
                                <a:rPr lang="en-GB" b="0" i="1">
                                  <a:latin typeface="Cambria Math" panose="02040503050406030204" pitchFamily="18" charset="0"/>
                                </a:rPr>
                              </m:ctrlPr>
                            </m:sSubPr>
                            <m:e>
                              <m:r>
                                <a:rPr lang="en-GB" b="1" i="0">
                                  <a:latin typeface="Cambria Math" panose="02040503050406030204" pitchFamily="18" charset="0"/>
                                </a:rPr>
                                <m:t>𝐚</m:t>
                              </m:r>
                            </m:e>
                            <m:sub>
                              <m:r>
                                <a:rPr lang="en-GB" b="1" i="0">
                                  <a:latin typeface="Cambria Math" panose="02040503050406030204" pitchFamily="18" charset="0"/>
                                </a:rPr>
                                <m:t>𝐧</m:t>
                              </m:r>
                            </m:sub>
                          </m:sSub>
                          <m:r>
                            <a:rPr lang="en-GB" b="0" i="0">
                              <a:latin typeface="Cambria Math" panose="02040503050406030204" pitchFamily="18" charset="0"/>
                            </a:rPr>
                            <m:t>        (</m:t>
                          </m:r>
                          <m:f>
                            <m:fPr>
                              <m:type m:val="lin"/>
                              <m:ctrlPr>
                                <a:rPr lang="en-GB" b="0" i="1">
                                  <a:latin typeface="Cambria Math" panose="02040503050406030204" pitchFamily="18" charset="0"/>
                                </a:rPr>
                              </m:ctrlPr>
                            </m:fPr>
                            <m:num>
                              <m:r>
                                <m:rPr>
                                  <m:sty m:val="p"/>
                                </m:rPr>
                                <a:rPr lang="en-GB" b="0" i="0">
                                  <a:latin typeface="Cambria Math" panose="02040503050406030204" pitchFamily="18" charset="0"/>
                                </a:rPr>
                                <m:t>A</m:t>
                              </m:r>
                            </m:num>
                            <m:den>
                              <m:r>
                                <m:rPr>
                                  <m:sty m:val="p"/>
                                </m:rPr>
                                <a:rPr lang="en-GB" b="0" i="0">
                                  <a:latin typeface="Cambria Math" panose="02040503050406030204" pitchFamily="18" charset="0"/>
                                </a:rPr>
                                <m:t>m</m:t>
                              </m:r>
                            </m:den>
                          </m:f>
                        </m:e>
                      </m:d>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5791200" y="381000"/>
                <a:ext cx="2738890" cy="369332"/>
              </a:xfrm>
              <a:prstGeom prst="rect">
                <a:avLst/>
              </a:prstGeom>
              <a:blipFill>
                <a:blip r:embed="rId2"/>
                <a:stretch>
                  <a:fillRect t="-121667" r="-18263" b="-18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784742" y="1447800"/>
                <a:ext cx="2806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0">
                                  <a:latin typeface="Cambria Math" panose="02040503050406030204" pitchFamily="18" charset="0"/>
                                </a:rPr>
                                <m:t>𝐉</m:t>
                              </m:r>
                            </m:e>
                            <m:sub>
                              <m:r>
                                <a:rPr lang="en-GB" b="1" i="0">
                                  <a:latin typeface="Cambria Math" panose="02040503050406030204" pitchFamily="18" charset="0"/>
                                </a:rPr>
                                <m:t>𝐦𝐯</m:t>
                              </m:r>
                            </m:sub>
                          </m:sSub>
                          <m:r>
                            <a:rPr lang="en-GB" b="0" i="0">
                              <a:latin typeface="Cambria Math" panose="02040503050406030204" pitchFamily="18" charset="0"/>
                            </a:rPr>
                            <m:t>= </m:t>
                          </m:r>
                          <m:r>
                            <a:rPr lang="en-GB" b="0" i="0">
                              <a:latin typeface="Cambria Math" panose="02040503050406030204" pitchFamily="18" charset="0"/>
                            </a:rPr>
                            <m:t>𝛻</m:t>
                          </m:r>
                          <m:r>
                            <a:rPr lang="en-GB" b="0" i="0">
                              <a:latin typeface="Cambria Math" panose="02040503050406030204" pitchFamily="18" charset="0"/>
                            </a:rPr>
                            <m:t> × </m:t>
                          </m:r>
                          <m:r>
                            <a:rPr lang="en-GB" b="1" i="0">
                              <a:latin typeface="Cambria Math" panose="02040503050406030204" pitchFamily="18" charset="0"/>
                            </a:rPr>
                            <m:t>𝐌</m:t>
                          </m:r>
                          <m:r>
                            <a:rPr lang="en-GB" b="0" i="0">
                              <a:latin typeface="Cambria Math" panose="02040503050406030204" pitchFamily="18" charset="0"/>
                            </a:rPr>
                            <m:t>        (</m:t>
                          </m:r>
                          <m:f>
                            <m:fPr>
                              <m:type m:val="lin"/>
                              <m:ctrlPr>
                                <a:rPr lang="en-GB" b="0" i="1">
                                  <a:latin typeface="Cambria Math" panose="02040503050406030204" pitchFamily="18" charset="0"/>
                                </a:rPr>
                              </m:ctrlPr>
                            </m:fPr>
                            <m:num>
                              <m:r>
                                <m:rPr>
                                  <m:sty m:val="p"/>
                                </m:rPr>
                                <a:rPr lang="en-GB" b="0" i="0">
                                  <a:latin typeface="Cambria Math" panose="02040503050406030204" pitchFamily="18" charset="0"/>
                                </a:rPr>
                                <m:t>A</m:t>
                              </m:r>
                            </m:num>
                            <m:den>
                              <m:sSup>
                                <m:sSupPr>
                                  <m:ctrlPr>
                                    <a:rPr lang="en-GB" b="0" i="1">
                                      <a:latin typeface="Cambria Math" panose="02040503050406030204" pitchFamily="18" charset="0"/>
                                    </a:rPr>
                                  </m:ctrlPr>
                                </m:sSupPr>
                                <m:e>
                                  <m:r>
                                    <m:rPr>
                                      <m:sty m:val="p"/>
                                    </m:rPr>
                                    <a:rPr lang="en-GB" b="0" i="0">
                                      <a:latin typeface="Cambria Math" panose="02040503050406030204" pitchFamily="18" charset="0"/>
                                    </a:rPr>
                                    <m:t>m</m:t>
                                  </m:r>
                                </m:e>
                                <m:sup>
                                  <m:r>
                                    <a:rPr lang="en-GB" b="0" i="0">
                                      <a:latin typeface="Cambria Math" panose="02040503050406030204" pitchFamily="18" charset="0"/>
                                    </a:rPr>
                                    <m:t>2</m:t>
                                  </m:r>
                                </m:sup>
                              </m:sSup>
                            </m:den>
                          </m:f>
                        </m:e>
                      </m:d>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5784742" y="1447800"/>
                <a:ext cx="2806217" cy="369332"/>
              </a:xfrm>
              <a:prstGeom prst="rect">
                <a:avLst/>
              </a:prstGeom>
              <a:blipFill>
                <a:blip r:embed="rId3"/>
                <a:stretch>
                  <a:fillRect t="-121667" r="-17826" b="-186667"/>
                </a:stretch>
              </a:blipFill>
            </p:spPr>
            <p:txBody>
              <a:bodyPr/>
              <a:lstStyle/>
              <a:p>
                <a:r>
                  <a:rPr lang="en-US">
                    <a:noFill/>
                  </a:rPr>
                  <a:t> </a:t>
                </a:r>
              </a:p>
            </p:txBody>
          </p:sp>
        </mc:Fallback>
      </mc:AlternateContent>
      <p:sp>
        <p:nvSpPr>
          <p:cNvPr id="7" name="TextBox 6"/>
          <p:cNvSpPr txBox="1"/>
          <p:nvPr/>
        </p:nvSpPr>
        <p:spPr>
          <a:xfrm>
            <a:off x="5313336" y="788532"/>
            <a:ext cx="3810000" cy="369332"/>
          </a:xfrm>
          <a:prstGeom prst="rect">
            <a:avLst/>
          </a:prstGeom>
          <a:noFill/>
        </p:spPr>
        <p:txBody>
          <a:bodyPr wrap="square" rtlCol="0">
            <a:spAutoFit/>
          </a:bodyPr>
          <a:lstStyle/>
          <a:p>
            <a:r>
              <a:rPr lang="en-GB" b="1" dirty="0"/>
              <a:t>Magnetization surface current density</a:t>
            </a:r>
          </a:p>
        </p:txBody>
      </p:sp>
      <p:sp>
        <p:nvSpPr>
          <p:cNvPr id="8" name="TextBox 7"/>
          <p:cNvSpPr txBox="1"/>
          <p:nvPr/>
        </p:nvSpPr>
        <p:spPr>
          <a:xfrm>
            <a:off x="5334000" y="1813324"/>
            <a:ext cx="3810000" cy="369332"/>
          </a:xfrm>
          <a:prstGeom prst="rect">
            <a:avLst/>
          </a:prstGeom>
          <a:noFill/>
        </p:spPr>
        <p:txBody>
          <a:bodyPr wrap="square" rtlCol="0">
            <a:spAutoFit/>
          </a:bodyPr>
          <a:lstStyle/>
          <a:p>
            <a:r>
              <a:rPr lang="en-GB" b="1" dirty="0"/>
              <a:t>Magnetization volume current density</a:t>
            </a:r>
          </a:p>
        </p:txBody>
      </p:sp>
      <p:pic>
        <p:nvPicPr>
          <p:cNvPr id="9" name="Picture 8"/>
          <p:cNvPicPr>
            <a:picLocks noChangeAspect="1"/>
          </p:cNvPicPr>
          <p:nvPr/>
        </p:nvPicPr>
        <p:blipFill>
          <a:blip r:embed="rId4"/>
          <a:stretch>
            <a:fillRect/>
          </a:stretch>
        </p:blipFill>
        <p:spPr>
          <a:xfrm>
            <a:off x="5997322" y="2374002"/>
            <a:ext cx="2808000" cy="3081351"/>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6190350" y="5463261"/>
                <a:ext cx="2421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i="1">
                              <a:latin typeface="Cambria Math" panose="02040503050406030204" pitchFamily="18" charset="0"/>
                            </a:rPr>
                          </m:ctrlPr>
                        </m:dPr>
                        <m:e>
                          <m:r>
                            <a:rPr lang="en-GB">
                              <a:latin typeface="Cambria Math" panose="02040503050406030204" pitchFamily="18" charset="0"/>
                            </a:rPr>
                            <m:t>𝛻</m:t>
                          </m:r>
                          <m:r>
                            <a:rPr lang="en-GB" i="0">
                              <a:latin typeface="Cambria Math" panose="02040503050406030204" pitchFamily="18" charset="0"/>
                            </a:rPr>
                            <m:t> × </m:t>
                          </m:r>
                          <m:r>
                            <a:rPr lang="en-GB" b="1" i="0">
                              <a:latin typeface="Cambria Math" panose="02040503050406030204" pitchFamily="18" charset="0"/>
                            </a:rPr>
                            <m:t>𝐁</m:t>
                          </m:r>
                          <m:r>
                            <a:rPr lang="en-GB" b="0" i="0">
                              <a:latin typeface="Cambria Math" panose="02040503050406030204" pitchFamily="18" charset="0"/>
                            </a:rPr>
                            <m:t>= </m:t>
                          </m:r>
                          <m:sSub>
                            <m:sSubPr>
                              <m:ctrlPr>
                                <a:rPr lang="en-GB" b="0" i="1">
                                  <a:latin typeface="Cambria Math" panose="02040503050406030204" pitchFamily="18" charset="0"/>
                                </a:rPr>
                              </m:ctrlPr>
                            </m:sSubPr>
                            <m:e>
                              <m:r>
                                <a:rPr lang="en-GB" b="0" i="1">
                                  <a:latin typeface="Cambria Math" panose="02040503050406030204" pitchFamily="18" charset="0"/>
                                </a:rPr>
                                <m:t>𝜇</m:t>
                              </m:r>
                            </m:e>
                            <m:sub>
                              <m:r>
                                <a:rPr lang="en-GB" b="0" i="0">
                                  <a:latin typeface="Cambria Math" panose="02040503050406030204" pitchFamily="18" charset="0"/>
                                </a:rPr>
                                <m:t>0</m:t>
                              </m:r>
                            </m:sub>
                          </m:sSub>
                          <m:r>
                            <a:rPr lang="en-GB" b="0" i="0">
                              <a:latin typeface="Cambria Math" panose="02040503050406030204" pitchFamily="18" charset="0"/>
                            </a:rPr>
                            <m:t>(</m:t>
                          </m:r>
                          <m:r>
                            <a:rPr lang="en-GB" b="1" i="0">
                              <a:latin typeface="Cambria Math" panose="02040503050406030204" pitchFamily="18" charset="0"/>
                            </a:rPr>
                            <m:t>𝐉</m:t>
                          </m:r>
                          <m:r>
                            <a:rPr lang="en-GB" b="0" i="0">
                              <a:latin typeface="Cambria Math" panose="02040503050406030204" pitchFamily="18" charset="0"/>
                            </a:rPr>
                            <m:t>+ </m:t>
                          </m:r>
                          <m:sSub>
                            <m:sSubPr>
                              <m:ctrlPr>
                                <a:rPr lang="en-GB" b="0" i="1">
                                  <a:latin typeface="Cambria Math" panose="02040503050406030204" pitchFamily="18" charset="0"/>
                                </a:rPr>
                              </m:ctrlPr>
                            </m:sSubPr>
                            <m:e>
                              <m:r>
                                <a:rPr lang="en-GB" b="1" i="0">
                                  <a:latin typeface="Cambria Math" panose="02040503050406030204" pitchFamily="18" charset="0"/>
                                </a:rPr>
                                <m:t>𝐉</m:t>
                              </m:r>
                            </m:e>
                            <m:sub>
                              <m:r>
                                <a:rPr lang="en-GB" b="1" i="0">
                                  <a:latin typeface="Cambria Math" panose="02040503050406030204" pitchFamily="18" charset="0"/>
                                </a:rPr>
                                <m:t>𝐦𝐯</m:t>
                              </m:r>
                            </m:sub>
                          </m:sSub>
                        </m:e>
                      </m:d>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6190350" y="5463261"/>
                <a:ext cx="2421945" cy="369332"/>
              </a:xfrm>
              <a:prstGeom prst="rect">
                <a:avLst/>
              </a:prstGeom>
              <a:blipFill>
                <a:blip r:embed="rId5"/>
                <a:stretch>
                  <a:fillRect t="-119672" r="-20854" b="-183607"/>
                </a:stretch>
              </a:blipFill>
            </p:spPr>
            <p:txBody>
              <a:bodyPr/>
              <a:lstStyle/>
              <a:p>
                <a:r>
                  <a:rPr lang="en-US">
                    <a:noFill/>
                  </a:rPr>
                  <a:t> </a:t>
                </a:r>
              </a:p>
            </p:txBody>
          </p:sp>
        </mc:Fallback>
      </mc:AlternateContent>
      <p:sp>
        <p:nvSpPr>
          <p:cNvPr id="11" name="TextBox 10"/>
          <p:cNvSpPr txBox="1"/>
          <p:nvPr/>
        </p:nvSpPr>
        <p:spPr>
          <a:xfrm>
            <a:off x="6153774" y="5858086"/>
            <a:ext cx="2761626" cy="1015663"/>
          </a:xfrm>
          <a:prstGeom prst="rect">
            <a:avLst/>
          </a:prstGeom>
          <a:noFill/>
        </p:spPr>
        <p:txBody>
          <a:bodyPr wrap="square" rtlCol="0">
            <a:spAutoFit/>
          </a:bodyPr>
          <a:lstStyle/>
          <a:p>
            <a:pPr algn="just"/>
            <a:r>
              <a:rPr lang="en-GB" sz="2000" dirty="0">
                <a:solidFill>
                  <a:srgbClr val="FF0000"/>
                </a:solidFill>
              </a:rPr>
              <a:t>Curl of magnetic flux density in the presence of a magnetized material</a:t>
            </a:r>
          </a:p>
        </p:txBody>
      </p:sp>
    </p:spTree>
    <p:extLst>
      <p:ext uri="{BB962C8B-B14F-4D97-AF65-F5344CB8AC3E}">
        <p14:creationId xmlns:p14="http://schemas.microsoft.com/office/powerpoint/2010/main" val="2108738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067" y="-8667"/>
            <a:ext cx="8534400" cy="379353"/>
          </a:xfrm>
        </p:spPr>
        <p:txBody>
          <a:bodyPr>
            <a:noAutofit/>
          </a:bodyPr>
          <a:lstStyle/>
          <a:p>
            <a:r>
              <a:rPr lang="en-GB" sz="2800" b="1" dirty="0"/>
              <a:t>Magnetic field Intensity, H, and relative permeability, µ</a:t>
            </a:r>
          </a:p>
        </p:txBody>
      </p:sp>
      <mc:AlternateContent xmlns:mc="http://schemas.openxmlformats.org/markup-compatibility/2006" xmlns:a14="http://schemas.microsoft.com/office/drawing/2010/main">
        <mc:Choice Requires="a14">
          <p:sp>
            <p:nvSpPr>
              <p:cNvPr id="4" name="Rectangle 3"/>
              <p:cNvSpPr/>
              <p:nvPr/>
            </p:nvSpPr>
            <p:spPr>
              <a:xfrm>
                <a:off x="343652" y="745057"/>
                <a:ext cx="2421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a:latin typeface="Cambria Math" panose="02040503050406030204" pitchFamily="18" charset="0"/>
                            </a:rPr>
                            <m:t>𝛻</m:t>
                          </m:r>
                          <m:r>
                            <a:rPr lang="en-US" i="0">
                              <a:latin typeface="Cambria Math" panose="02040503050406030204" pitchFamily="18" charset="0"/>
                            </a:rPr>
                            <m:t> × </m:t>
                          </m:r>
                          <m:r>
                            <a:rPr lang="en-US" b="1" i="0">
                              <a:latin typeface="Cambria Math" panose="02040503050406030204" pitchFamily="18" charset="0"/>
                            </a:rPr>
                            <m:t>𝐁</m:t>
                          </m:r>
                          <m:r>
                            <a:rPr lang="en-US" b="0" i="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𝜇</m:t>
                              </m:r>
                            </m:e>
                            <m:sub>
                              <m:r>
                                <a:rPr lang="en-US" b="0" i="0">
                                  <a:latin typeface="Cambria Math" panose="02040503050406030204" pitchFamily="18" charset="0"/>
                                </a:rPr>
                                <m:t>0</m:t>
                              </m:r>
                            </m:sub>
                          </m:sSub>
                          <m:r>
                            <a:rPr lang="en-US" b="0" i="0">
                              <a:latin typeface="Cambria Math" panose="02040503050406030204" pitchFamily="18" charset="0"/>
                            </a:rPr>
                            <m:t>(</m:t>
                          </m:r>
                          <m:r>
                            <a:rPr lang="en-US" b="1" i="0">
                              <a:latin typeface="Cambria Math" panose="02040503050406030204" pitchFamily="18" charset="0"/>
                            </a:rPr>
                            <m:t>𝐉</m:t>
                          </m:r>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0">
                                  <a:latin typeface="Cambria Math" panose="02040503050406030204" pitchFamily="18" charset="0"/>
                                </a:rPr>
                                <m:t>𝐉</m:t>
                              </m:r>
                            </m:e>
                            <m:sub>
                              <m:r>
                                <a:rPr lang="en-US" b="1" i="0">
                                  <a:latin typeface="Cambria Math" panose="02040503050406030204" pitchFamily="18" charset="0"/>
                                </a:rPr>
                                <m:t>𝐦𝐯</m:t>
                              </m:r>
                            </m:sub>
                          </m:sSub>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43652" y="745057"/>
                <a:ext cx="2421945" cy="369332"/>
              </a:xfrm>
              <a:prstGeom prst="rect">
                <a:avLst/>
              </a:prstGeom>
              <a:blipFill>
                <a:blip r:embed="rId3"/>
                <a:stretch>
                  <a:fillRect t="-119672" r="-20603" b="-183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1392226"/>
                <a:ext cx="3582904" cy="659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0</m:t>
                              </m:r>
                            </m:sub>
                          </m:sSub>
                        </m:den>
                      </m:f>
                      <m:r>
                        <a:rPr lang="en-US" i="0">
                          <a:latin typeface="Cambria Math" panose="02040503050406030204" pitchFamily="18" charset="0"/>
                        </a:rPr>
                        <m:t>𝛻</m:t>
                      </m:r>
                      <m:r>
                        <a:rPr lang="en-US" i="0">
                          <a:latin typeface="Cambria Math" panose="02040503050406030204" pitchFamily="18" charset="0"/>
                        </a:rPr>
                        <m:t> × </m:t>
                      </m:r>
                      <m:r>
                        <a:rPr lang="en-US" b="1" i="0">
                          <a:latin typeface="Cambria Math" panose="02040503050406030204" pitchFamily="18" charset="0"/>
                        </a:rPr>
                        <m:t>𝐁</m:t>
                      </m:r>
                      <m:r>
                        <a:rPr lang="en-US" b="0" i="0">
                          <a:latin typeface="Cambria Math" panose="02040503050406030204" pitchFamily="18" charset="0"/>
                        </a:rPr>
                        <m:t>=</m:t>
                      </m:r>
                      <m:r>
                        <a:rPr lang="en-US" b="1" i="0">
                          <a:latin typeface="Cambria Math" panose="02040503050406030204" pitchFamily="18" charset="0"/>
                        </a:rPr>
                        <m:t>𝐉</m:t>
                      </m:r>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0">
                              <a:latin typeface="Cambria Math" panose="02040503050406030204" pitchFamily="18" charset="0"/>
                            </a:rPr>
                            <m:t>𝐉</m:t>
                          </m:r>
                        </m:e>
                        <m:sub>
                          <m:r>
                            <a:rPr lang="en-US" b="1" i="0">
                              <a:latin typeface="Cambria Math" panose="02040503050406030204" pitchFamily="18" charset="0"/>
                            </a:rPr>
                            <m:t>𝐦𝐯</m:t>
                          </m:r>
                        </m:sub>
                      </m:sSub>
                      <m:r>
                        <a:rPr lang="en-US" b="0" i="0">
                          <a:latin typeface="Cambria Math" panose="02040503050406030204" pitchFamily="18" charset="0"/>
                        </a:rPr>
                        <m:t>=</m:t>
                      </m:r>
                      <m:r>
                        <a:rPr lang="en-US" b="1" i="0">
                          <a:latin typeface="Cambria Math" panose="02040503050406030204" pitchFamily="18" charset="0"/>
                        </a:rPr>
                        <m:t>𝐉</m:t>
                      </m:r>
                      <m:r>
                        <a:rPr lang="en-US" b="0" i="0">
                          <a:latin typeface="Cambria Math" panose="02040503050406030204" pitchFamily="18" charset="0"/>
                        </a:rPr>
                        <m:t>+ </m:t>
                      </m:r>
                      <m:r>
                        <a:rPr lang="en-US" b="0" i="0">
                          <a:latin typeface="Cambria Math" panose="02040503050406030204" pitchFamily="18" charset="0"/>
                        </a:rPr>
                        <m:t>𝛻</m:t>
                      </m:r>
                      <m:r>
                        <a:rPr lang="en-US" b="0" i="0">
                          <a:latin typeface="Cambria Math" panose="02040503050406030204" pitchFamily="18" charset="0"/>
                        </a:rPr>
                        <m:t> × </m:t>
                      </m:r>
                      <m:r>
                        <a:rPr lang="en-US" b="1" i="0">
                          <a:latin typeface="Cambria Math" panose="02040503050406030204" pitchFamily="18" charset="0"/>
                        </a:rPr>
                        <m:t>𝐌</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0" y="1392226"/>
                <a:ext cx="3582904" cy="6597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0966" y="2262345"/>
                <a:ext cx="216463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0">
                          <a:latin typeface="Cambria Math" panose="02040503050406030204" pitchFamily="18" charset="0"/>
                        </a:rPr>
                        <m:t> ×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1" i="0">
                                  <a:latin typeface="Cambria Math" panose="02040503050406030204" pitchFamily="18" charset="0"/>
                                </a:rPr>
                                <m:t>𝐁</m:t>
                              </m:r>
                            </m:num>
                            <m:den>
                              <m:sSub>
                                <m:sSubPr>
                                  <m:ctrlPr>
                                    <a:rPr lang="en-US" b="1" i="1">
                                      <a:latin typeface="Cambria Math" panose="02040503050406030204" pitchFamily="18" charset="0"/>
                                    </a:rPr>
                                  </m:ctrlPr>
                                </m:sSubPr>
                                <m:e>
                                  <m:r>
                                    <a:rPr lang="en-US" b="0" i="1">
                                      <a:latin typeface="Cambria Math" panose="02040503050406030204" pitchFamily="18" charset="0"/>
                                    </a:rPr>
                                    <m:t>𝜇</m:t>
                                  </m:r>
                                </m:e>
                                <m:sub>
                                  <m:r>
                                    <a:rPr lang="en-US" b="0" i="1">
                                      <a:latin typeface="Cambria Math" panose="02040503050406030204" pitchFamily="18" charset="0"/>
                                    </a:rPr>
                                    <m:t>0</m:t>
                                  </m:r>
                                </m:sub>
                              </m:sSub>
                            </m:den>
                          </m:f>
                          <m:r>
                            <a:rPr lang="en-US" b="0" i="0">
                              <a:latin typeface="Cambria Math" panose="02040503050406030204" pitchFamily="18" charset="0"/>
                            </a:rPr>
                            <m:t>−</m:t>
                          </m:r>
                          <m:r>
                            <a:rPr lang="en-US" b="1" i="0">
                              <a:latin typeface="Cambria Math" panose="02040503050406030204" pitchFamily="18" charset="0"/>
                            </a:rPr>
                            <m:t>𝐌</m:t>
                          </m:r>
                        </m:e>
                      </m:d>
                      <m:r>
                        <a:rPr lang="en-US" b="0" i="0">
                          <a:latin typeface="Cambria Math" panose="02040503050406030204" pitchFamily="18" charset="0"/>
                        </a:rPr>
                        <m:t>=</m:t>
                      </m:r>
                      <m:r>
                        <a:rPr lang="en-US" b="1" i="0">
                          <a:latin typeface="Cambria Math" panose="02040503050406030204" pitchFamily="18" charset="0"/>
                        </a:rPr>
                        <m:t>𝐉</m:t>
                      </m:r>
                      <m:r>
                        <a:rPr lang="en-US" b="0" i="0">
                          <a:latin typeface="Cambria Math" panose="02040503050406030204" pitchFamily="18" charset="0"/>
                        </a:rPr>
                        <m:t> </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00966" y="2262345"/>
                <a:ext cx="2164631" cy="7146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00966" y="3263238"/>
                <a:ext cx="288957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𝐇</m:t>
                      </m:r>
                      <m:r>
                        <a:rPr lang="en-US" b="0" i="0">
                          <a:latin typeface="Cambria Math" panose="02040503050406030204" pitchFamily="18" charset="0"/>
                        </a:rPr>
                        <m:t>= </m:t>
                      </m:r>
                      <m:d>
                        <m:dPr>
                          <m:ctrlPr>
                            <a:rPr lang="en-US" b="0" i="1">
                              <a:latin typeface="Cambria Math" panose="02040503050406030204" pitchFamily="18" charset="0"/>
                            </a:rPr>
                          </m:ctrlPr>
                        </m:dPr>
                        <m:e>
                          <m:f>
                            <m:fPr>
                              <m:ctrlPr>
                                <a:rPr lang="en-US" b="0" i="1">
                                  <a:latin typeface="Cambria Math" panose="02040503050406030204" pitchFamily="18" charset="0"/>
                                </a:rPr>
                              </m:ctrlPr>
                            </m:fPr>
                            <m:num>
                              <m:r>
                                <a:rPr lang="en-US" b="1" i="0">
                                  <a:latin typeface="Cambria Math" panose="02040503050406030204" pitchFamily="18" charset="0"/>
                                </a:rPr>
                                <m:t>𝐁</m:t>
                              </m:r>
                            </m:num>
                            <m:den>
                              <m:sSub>
                                <m:sSubPr>
                                  <m:ctrlPr>
                                    <a:rPr lang="en-US" b="1" i="1">
                                      <a:latin typeface="Cambria Math" panose="02040503050406030204" pitchFamily="18" charset="0"/>
                                    </a:rPr>
                                  </m:ctrlPr>
                                </m:sSubPr>
                                <m:e>
                                  <m:r>
                                    <a:rPr lang="en-US" b="0" i="1">
                                      <a:latin typeface="Cambria Math" panose="02040503050406030204" pitchFamily="18" charset="0"/>
                                    </a:rPr>
                                    <m:t>𝜇</m:t>
                                  </m:r>
                                </m:e>
                                <m:sub>
                                  <m:r>
                                    <a:rPr lang="en-US" b="0" i="0">
                                      <a:latin typeface="Cambria Math" panose="02040503050406030204" pitchFamily="18" charset="0"/>
                                    </a:rPr>
                                    <m:t>0</m:t>
                                  </m:r>
                                </m:sub>
                              </m:sSub>
                            </m:den>
                          </m:f>
                          <m:r>
                            <a:rPr lang="en-US" b="0" i="0">
                              <a:latin typeface="Cambria Math" panose="02040503050406030204" pitchFamily="18" charset="0"/>
                            </a:rPr>
                            <m:t>−</m:t>
                          </m:r>
                          <m:r>
                            <a:rPr lang="en-US" b="1" i="0">
                              <a:latin typeface="Cambria Math" panose="02040503050406030204" pitchFamily="18" charset="0"/>
                            </a:rPr>
                            <m:t>𝐌</m:t>
                          </m:r>
                        </m:e>
                      </m:d>
                      <m:r>
                        <a:rPr lang="en-US" b="0" i="0">
                          <a:latin typeface="Cambria Math" panose="02040503050406030204" pitchFamily="18" charset="0"/>
                        </a:rPr>
                        <m:t>        </m:t>
                      </m:r>
                      <m:f>
                        <m:fPr>
                          <m:type m:val="lin"/>
                          <m:ctrlPr>
                            <a:rPr lang="en-US" b="0" i="1">
                              <a:latin typeface="Cambria Math" panose="02040503050406030204" pitchFamily="18" charset="0"/>
                            </a:rPr>
                          </m:ctrlPr>
                        </m:fPr>
                        <m:num>
                          <m:d>
                            <m:dPr>
                              <m:endChr m:val=""/>
                              <m:ctrlPr>
                                <a:rPr lang="en-US" b="0" i="1">
                                  <a:latin typeface="Cambria Math" panose="02040503050406030204" pitchFamily="18" charset="0"/>
                                </a:rPr>
                              </m:ctrlPr>
                            </m:dPr>
                            <m:e>
                              <m:r>
                                <m:rPr>
                                  <m:sty m:val="p"/>
                                </m:rPr>
                                <a:rPr lang="en-US" b="0" i="0">
                                  <a:latin typeface="Cambria Math" panose="02040503050406030204" pitchFamily="18" charset="0"/>
                                </a:rPr>
                                <m:t>A</m:t>
                              </m:r>
                            </m:e>
                          </m:d>
                        </m:num>
                        <m:den>
                          <m:d>
                            <m:dPr>
                              <m:begChr m:val=""/>
                              <m:ctrlPr>
                                <a:rPr lang="en-US" b="0" i="1">
                                  <a:latin typeface="Cambria Math" panose="02040503050406030204" pitchFamily="18" charset="0"/>
                                </a:rPr>
                              </m:ctrlPr>
                            </m:dPr>
                            <m:e>
                              <m:r>
                                <m:rPr>
                                  <m:sty m:val="p"/>
                                </m:rPr>
                                <a:rPr lang="en-US" b="0" i="0">
                                  <a:latin typeface="Cambria Math" panose="02040503050406030204" pitchFamily="18" charset="0"/>
                                </a:rPr>
                                <m:t>m</m:t>
                              </m:r>
                            </m:e>
                          </m:d>
                        </m:den>
                      </m:f>
                      <m:r>
                        <a:rPr lang="en-US" b="0" i="0">
                          <a:latin typeface="Cambria Math" panose="02040503050406030204" pitchFamily="18" charset="0"/>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00966" y="3263238"/>
                <a:ext cx="2889574"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00966" y="4206634"/>
                <a:ext cx="30239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0">
                          <a:latin typeface="Cambria Math" panose="02040503050406030204" pitchFamily="18" charset="0"/>
                        </a:rPr>
                        <m:t> × </m:t>
                      </m:r>
                      <m:r>
                        <a:rPr lang="en-US" b="1" i="0">
                          <a:latin typeface="Cambria Math" panose="02040503050406030204" pitchFamily="18" charset="0"/>
                        </a:rPr>
                        <m:t>𝐇</m:t>
                      </m:r>
                      <m:r>
                        <a:rPr lang="en-US" b="0" i="0">
                          <a:latin typeface="Cambria Math" panose="02040503050406030204" pitchFamily="18" charset="0"/>
                        </a:rPr>
                        <m:t>=</m:t>
                      </m:r>
                      <m:r>
                        <a:rPr lang="en-US" b="1" i="0">
                          <a:latin typeface="Cambria Math" panose="02040503050406030204" pitchFamily="18" charset="0"/>
                        </a:rPr>
                        <m:t>𝐉</m:t>
                      </m:r>
                      <m:r>
                        <a:rPr lang="en-US" b="0" i="0">
                          <a:latin typeface="Cambria Math" panose="02040503050406030204" pitchFamily="18" charset="0"/>
                        </a:rPr>
                        <m:t>            </m:t>
                      </m:r>
                      <m:r>
                        <a:rPr lang="en-US" b="0" i="0" smtClean="0">
                          <a:latin typeface="Cambria Math" panose="02040503050406030204" pitchFamily="18" charset="0"/>
                        </a:rPr>
                        <m:t>   </m:t>
                      </m:r>
                      <m:f>
                        <m:fPr>
                          <m:type m:val="lin"/>
                          <m:ctrlPr>
                            <a:rPr lang="en-US" b="0" i="1">
                              <a:latin typeface="Cambria Math" panose="02040503050406030204" pitchFamily="18" charset="0"/>
                            </a:rPr>
                          </m:ctrlPr>
                        </m:fPr>
                        <m:num>
                          <m:d>
                            <m:dPr>
                              <m:endChr m:val=""/>
                              <m:ctrlPr>
                                <a:rPr lang="en-US" b="0" i="1">
                                  <a:latin typeface="Cambria Math" panose="02040503050406030204" pitchFamily="18" charset="0"/>
                                </a:rPr>
                              </m:ctrlPr>
                            </m:dPr>
                            <m:e>
                              <m:r>
                                <m:rPr>
                                  <m:sty m:val="p"/>
                                </m:rPr>
                                <a:rPr lang="en-US" b="0" i="0">
                                  <a:latin typeface="Cambria Math" panose="02040503050406030204" pitchFamily="18" charset="0"/>
                                </a:rPr>
                                <m:t>A</m:t>
                              </m:r>
                            </m:e>
                          </m:d>
                        </m:num>
                        <m:den>
                          <m:d>
                            <m:dPr>
                              <m:begChr m:val=""/>
                              <m:ctrlPr>
                                <a:rPr lang="en-US" b="0" i="1">
                                  <a:latin typeface="Cambria Math" panose="02040503050406030204" pitchFamily="18" charset="0"/>
                                </a:rPr>
                              </m:ctrlPr>
                            </m:dPr>
                            <m:e>
                              <m:sSup>
                                <m:sSupPr>
                                  <m:ctrlPr>
                                    <a:rPr lang="en-US" b="0" i="1">
                                      <a:latin typeface="Cambria Math" panose="02040503050406030204" pitchFamily="18" charset="0"/>
                                    </a:rPr>
                                  </m:ctrlPr>
                                </m:sSupPr>
                                <m:e>
                                  <m:r>
                                    <m:rPr>
                                      <m:sty m:val="p"/>
                                    </m:rPr>
                                    <a:rPr lang="en-US" b="0" i="0">
                                      <a:latin typeface="Cambria Math" panose="02040503050406030204" pitchFamily="18" charset="0"/>
                                    </a:rPr>
                                    <m:t>m</m:t>
                                  </m:r>
                                </m:e>
                                <m:sup>
                                  <m:r>
                                    <a:rPr lang="en-US" b="0" i="0">
                                      <a:latin typeface="Cambria Math" panose="02040503050406030204" pitchFamily="18" charset="0"/>
                                    </a:rPr>
                                    <m:t>2</m:t>
                                  </m:r>
                                </m:sup>
                              </m:sSup>
                            </m:e>
                          </m:d>
                        </m:den>
                      </m:f>
                      <m:r>
                        <a:rPr lang="en-US" b="0" i="0">
                          <a:latin typeface="Cambria Math" panose="02040503050406030204" pitchFamily="18" charset="0"/>
                        </a:rPr>
                        <m:t> </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00966" y="4206634"/>
                <a:ext cx="3023905" cy="369332"/>
              </a:xfrm>
              <a:prstGeom prst="rect">
                <a:avLst/>
              </a:prstGeom>
              <a:blipFill>
                <a:blip r:embed="rId7"/>
                <a:stretch>
                  <a:fillRect t="-119672" r="-13105" b="-183607"/>
                </a:stretch>
              </a:blipFill>
            </p:spPr>
            <p:txBody>
              <a:bodyPr/>
              <a:lstStyle/>
              <a:p>
                <a:r>
                  <a:rPr lang="en-US">
                    <a:noFill/>
                  </a:rPr>
                  <a:t> </a:t>
                </a:r>
              </a:p>
            </p:txBody>
          </p:sp>
        </mc:Fallback>
      </mc:AlternateContent>
      <p:sp>
        <p:nvSpPr>
          <p:cNvPr id="9" name="Left Brace 8"/>
          <p:cNvSpPr/>
          <p:nvPr/>
        </p:nvSpPr>
        <p:spPr>
          <a:xfrm rot="16200000">
            <a:off x="1639165" y="2721300"/>
            <a:ext cx="201359" cy="712814"/>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ectangle 9"/>
          <p:cNvSpPr/>
          <p:nvPr/>
        </p:nvSpPr>
        <p:spPr>
          <a:xfrm>
            <a:off x="600966" y="3263237"/>
            <a:ext cx="2889574" cy="7146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00966" y="4133532"/>
            <a:ext cx="2889574" cy="51214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Rectangle 11"/>
              <p:cNvSpPr/>
              <p:nvPr/>
            </p:nvSpPr>
            <p:spPr>
              <a:xfrm>
                <a:off x="0" y="4697924"/>
                <a:ext cx="4572000" cy="1192121"/>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nary>
                        <m:naryPr>
                          <m:limLoc m:val="subSup"/>
                          <m:supHide m:val="on"/>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𝑠</m:t>
                          </m:r>
                        </m:sub>
                        <m:sup/>
                        <m:e>
                          <m:r>
                            <a:rPr lang="en-US" b="1">
                              <a:latin typeface="Cambria Math" panose="02040503050406030204" pitchFamily="18" charset="0"/>
                              <a:ea typeface="Calibri" panose="020F0502020204030204" pitchFamily="34" charset="0"/>
                              <a:cs typeface="Times New Roman" panose="02020603050405020304" pitchFamily="18" charset="0"/>
                            </a:rPr>
                            <m:t>(</m:t>
                          </m:r>
                          <m:r>
                            <a:rPr lang="en-US" b="1" i="1">
                              <a:latin typeface="Cambria Math" panose="02040503050406030204" pitchFamily="18" charset="0"/>
                              <a:ea typeface="Calibri" panose="020F0502020204030204" pitchFamily="34" charset="0"/>
                              <a:cs typeface="Times New Roman" panose="02020603050405020304" pitchFamily="18" charset="0"/>
                            </a:rPr>
                            <m:t>𝛁</m:t>
                          </m:r>
                          <m:r>
                            <a:rPr lang="en-US" b="1">
                              <a:latin typeface="Cambria Math" panose="02040503050406030204" pitchFamily="18" charset="0"/>
                              <a:ea typeface="Calibri" panose="020F0502020204030204" pitchFamily="34" charset="0"/>
                              <a:cs typeface="Times New Roman" panose="02020603050405020304" pitchFamily="18" charset="0"/>
                            </a:rPr>
                            <m:t> × </m:t>
                          </m:r>
                          <m:r>
                            <a:rPr lang="en-US" b="1" i="1">
                              <a:latin typeface="Cambria Math" panose="02040503050406030204" pitchFamily="18" charset="0"/>
                              <a:ea typeface="Calibri" panose="020F0502020204030204" pitchFamily="34" charset="0"/>
                              <a:cs typeface="Times New Roman" panose="02020603050405020304" pitchFamily="18" charset="0"/>
                            </a:rPr>
                            <m:t>𝐇</m:t>
                          </m:r>
                          <m:r>
                            <a:rPr lang="en-US" b="1">
                              <a:latin typeface="Cambria Math" panose="02040503050406030204" pitchFamily="18" charset="0"/>
                              <a:ea typeface="Calibri" panose="020F0502020204030204" pitchFamily="34" charset="0"/>
                              <a:cs typeface="Times New Roman" panose="02020603050405020304" pitchFamily="18" charset="0"/>
                            </a:rPr>
                            <m:t>)</m:t>
                          </m:r>
                        </m:e>
                      </m:nary>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𝑑𝑠</m:t>
                      </m:r>
                      <m:r>
                        <a:rPr lang="en-US" i="1">
                          <a:latin typeface="Cambria Math" panose="02040503050406030204" pitchFamily="18" charset="0"/>
                          <a:ea typeface="Calibri" panose="020F0502020204030204" pitchFamily="34" charset="0"/>
                          <a:cs typeface="Times New Roman" panose="02020603050405020304" pitchFamily="18" charset="0"/>
                        </a:rPr>
                        <m:t>=</m:t>
                      </m:r>
                      <m:nary>
                        <m:naryPr>
                          <m:limLoc m:val="subSup"/>
                          <m:supHide m:val="on"/>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𝑠</m:t>
                          </m:r>
                        </m:sub>
                        <m:sup/>
                        <m:e>
                          <m:r>
                            <a:rPr lang="en-US" b="1" i="1">
                              <a:latin typeface="Cambria Math" panose="02040503050406030204" pitchFamily="18" charset="0"/>
                              <a:ea typeface="Calibri" panose="020F0502020204030204" pitchFamily="34" charset="0"/>
                              <a:cs typeface="Times New Roman" panose="02020603050405020304" pitchFamily="18" charset="0"/>
                            </a:rPr>
                            <m:t>𝐉</m:t>
                          </m:r>
                        </m:e>
                      </m:nary>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𝑑𝑠</m:t>
                      </m:r>
                    </m:oMath>
                  </m:oMathPara>
                </a14:m>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697924"/>
                <a:ext cx="4572000" cy="1192121"/>
              </a:xfrm>
              <a:prstGeom prst="rect">
                <a:avLst/>
              </a:prstGeom>
              <a:blipFill>
                <a:blip r:embed="rId8"/>
                <a:stretch>
                  <a:fillRect/>
                </a:stretch>
              </a:blipFill>
            </p:spPr>
            <p:txBody>
              <a:bodyPr/>
              <a:lstStyle/>
              <a:p>
                <a:r>
                  <a:rPr lang="en-US">
                    <a:noFill/>
                  </a:rPr>
                  <a:t> </a:t>
                </a:r>
              </a:p>
            </p:txBody>
          </p:sp>
        </mc:Fallback>
      </mc:AlternateContent>
      <p:sp>
        <p:nvSpPr>
          <p:cNvPr id="13" name="Arrow: Down 12"/>
          <p:cNvSpPr/>
          <p:nvPr/>
        </p:nvSpPr>
        <p:spPr>
          <a:xfrm>
            <a:off x="1455111" y="5488047"/>
            <a:ext cx="209641" cy="54597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714690" y="5501485"/>
            <a:ext cx="2667000" cy="400110"/>
          </a:xfrm>
          <a:prstGeom prst="rect">
            <a:avLst/>
          </a:prstGeom>
          <a:noFill/>
        </p:spPr>
        <p:txBody>
          <a:bodyPr wrap="square" rtlCol="0">
            <a:spAutoFit/>
          </a:bodyPr>
          <a:lstStyle/>
          <a:p>
            <a:r>
              <a:rPr lang="en-US" sz="2000" b="1" dirty="0">
                <a:solidFill>
                  <a:srgbClr val="FF0000"/>
                </a:solidFill>
              </a:rPr>
              <a:t>Using Stokes theorem</a:t>
            </a:r>
          </a:p>
        </p:txBody>
      </p:sp>
      <p:sp>
        <p:nvSpPr>
          <p:cNvPr id="16" name="Rectangle 15"/>
          <p:cNvSpPr/>
          <p:nvPr/>
        </p:nvSpPr>
        <p:spPr>
          <a:xfrm>
            <a:off x="267327" y="6119699"/>
            <a:ext cx="1976482" cy="6323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245225" y="6113705"/>
            <a:ext cx="2675357" cy="707886"/>
          </a:xfrm>
          <a:prstGeom prst="rect">
            <a:avLst/>
          </a:prstGeom>
          <a:noFill/>
        </p:spPr>
        <p:txBody>
          <a:bodyPr wrap="square" rtlCol="0">
            <a:spAutoFit/>
          </a:bodyPr>
          <a:lstStyle/>
          <a:p>
            <a:r>
              <a:rPr lang="en-US" sz="2000" b="1" dirty="0">
                <a:solidFill>
                  <a:srgbClr val="00B050"/>
                </a:solidFill>
              </a:rPr>
              <a:t>Ampere’s circuital law for steady currents</a:t>
            </a:r>
          </a:p>
        </p:txBody>
      </p:sp>
      <mc:AlternateContent xmlns:mc="http://schemas.openxmlformats.org/markup-compatibility/2006" xmlns:a14="http://schemas.microsoft.com/office/drawing/2010/main">
        <mc:Choice Requires="a14">
          <p:sp>
            <p:nvSpPr>
              <p:cNvPr id="19" name="Rectangle 18"/>
              <p:cNvSpPr/>
              <p:nvPr/>
            </p:nvSpPr>
            <p:spPr>
              <a:xfrm>
                <a:off x="267327" y="6115199"/>
                <a:ext cx="2002150" cy="66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sty m:val="p"/>
                            </m:rPr>
                            <a:rPr lang="en-US" i="0">
                              <a:latin typeface="Cambria Math" panose="02040503050406030204" pitchFamily="18" charset="0"/>
                            </a:rPr>
                            <m:t>c</m:t>
                          </m:r>
                        </m:sub>
                        <m:sup/>
                        <m:e>
                          <m:r>
                            <a:rPr lang="en-US" i="0">
                              <a:latin typeface="Cambria Math" panose="02040503050406030204" pitchFamily="18" charset="0"/>
                            </a:rPr>
                            <m:t> </m:t>
                          </m:r>
                          <m:r>
                            <a:rPr lang="en-US" b="1" i="0">
                              <a:latin typeface="Cambria Math" panose="02040503050406030204" pitchFamily="18" charset="0"/>
                            </a:rPr>
                            <m:t>𝐇</m:t>
                          </m:r>
                          <m:r>
                            <a:rPr lang="en-US" b="0" i="0">
                              <a:latin typeface="Cambria Math" panose="02040503050406030204" pitchFamily="18" charset="0"/>
                            </a:rPr>
                            <m:t>∙</m:t>
                          </m:r>
                          <m:r>
                            <a:rPr lang="en-US" b="0" i="1">
                              <a:latin typeface="Cambria Math" panose="02040503050406030204" pitchFamily="18" charset="0"/>
                            </a:rPr>
                            <m:t>𝑑𝑙</m:t>
                          </m:r>
                          <m:r>
                            <a:rPr lang="en-US" b="0" i="0">
                              <a:latin typeface="Cambria Math" panose="02040503050406030204" pitchFamily="18" charset="0"/>
                            </a:rPr>
                            <m:t>=</m:t>
                          </m:r>
                          <m:r>
                            <a:rPr lang="en-US" b="0" i="1">
                              <a:latin typeface="Cambria Math" panose="02040503050406030204" pitchFamily="18" charset="0"/>
                            </a:rPr>
                            <m:t>𝐼</m:t>
                          </m:r>
                        </m:e>
                      </m:nary>
                      <m:r>
                        <a:rPr lang="en-US" b="0" i="0">
                          <a:latin typeface="Cambria Math" panose="02040503050406030204" pitchFamily="18" charset="0"/>
                        </a:rPr>
                        <m:t>   </m:t>
                      </m:r>
                      <m:d>
                        <m:dPr>
                          <m:ctrlPr>
                            <a:rPr lang="en-US" b="0" i="1">
                              <a:latin typeface="Cambria Math" panose="02040503050406030204" pitchFamily="18" charset="0"/>
                            </a:rPr>
                          </m:ctrlPr>
                        </m:dPr>
                        <m:e>
                          <m:r>
                            <m:rPr>
                              <m:sty m:val="p"/>
                            </m:rPr>
                            <a:rPr lang="en-US" b="0" i="0">
                              <a:latin typeface="Cambria Math" panose="02040503050406030204" pitchFamily="18" charset="0"/>
                            </a:rPr>
                            <m:t>A</m:t>
                          </m:r>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267327" y="6115199"/>
                <a:ext cx="2002150" cy="660181"/>
              </a:xfrm>
              <a:prstGeom prst="rect">
                <a:avLst/>
              </a:prstGeom>
              <a:blipFill>
                <a:blip r:embed="rId9"/>
                <a:stretch>
                  <a:fillRect/>
                </a:stretch>
              </a:blipFill>
            </p:spPr>
            <p:txBody>
              <a:bodyPr/>
              <a:lstStyle/>
              <a:p>
                <a:r>
                  <a:rPr lang="en-US">
                    <a:noFill/>
                  </a:rPr>
                  <a:t> </a:t>
                </a:r>
              </a:p>
            </p:txBody>
          </p:sp>
        </mc:Fallback>
      </mc:AlternateContent>
      <p:sp>
        <p:nvSpPr>
          <p:cNvPr id="20" name="Rectangle 19"/>
          <p:cNvSpPr/>
          <p:nvPr/>
        </p:nvSpPr>
        <p:spPr>
          <a:xfrm>
            <a:off x="4689849" y="526341"/>
            <a:ext cx="70885" cy="62976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TextBox 20"/>
          <p:cNvSpPr txBox="1"/>
          <p:nvPr/>
        </p:nvSpPr>
        <p:spPr>
          <a:xfrm>
            <a:off x="4728333" y="463028"/>
            <a:ext cx="4407244" cy="1323439"/>
          </a:xfrm>
          <a:prstGeom prst="rect">
            <a:avLst/>
          </a:prstGeom>
          <a:noFill/>
        </p:spPr>
        <p:txBody>
          <a:bodyPr wrap="square" rtlCol="0">
            <a:spAutoFit/>
          </a:bodyPr>
          <a:lstStyle/>
          <a:p>
            <a:pPr algn="just"/>
            <a:r>
              <a:rPr lang="en-US" sz="2000" dirty="0"/>
              <a:t>When the magnetic medium is linear and isotropic, the magnetization is proportional to the magnetic field intensity</a:t>
            </a:r>
          </a:p>
        </p:txBody>
      </p:sp>
      <mc:AlternateContent xmlns:mc="http://schemas.openxmlformats.org/markup-compatibility/2006" xmlns:a14="http://schemas.microsoft.com/office/drawing/2010/main">
        <mc:Choice Requires="a14">
          <p:sp>
            <p:nvSpPr>
              <p:cNvPr id="22" name="Rectangle 21"/>
              <p:cNvSpPr/>
              <p:nvPr/>
            </p:nvSpPr>
            <p:spPr>
              <a:xfrm>
                <a:off x="6030257" y="1694143"/>
                <a:ext cx="12586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𝐌</m:t>
                      </m:r>
                      <m:r>
                        <a:rPr lang="en-US" b="0" i="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𝜒</m:t>
                          </m:r>
                        </m:e>
                        <m:sub>
                          <m:r>
                            <a:rPr lang="en-US" b="0" i="1">
                              <a:latin typeface="Cambria Math" panose="02040503050406030204" pitchFamily="18" charset="0"/>
                            </a:rPr>
                            <m:t>𝑚</m:t>
                          </m:r>
                        </m:sub>
                      </m:sSub>
                      <m:r>
                        <a:rPr lang="en-US" b="1" i="0">
                          <a:latin typeface="Cambria Math" panose="02040503050406030204" pitchFamily="18" charset="0"/>
                        </a:rPr>
                        <m:t>𝐇</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6030257" y="1694143"/>
                <a:ext cx="1258614" cy="369332"/>
              </a:xfrm>
              <a:prstGeom prst="rect">
                <a:avLst/>
              </a:prstGeom>
              <a:blipFill>
                <a:blip r:embed="rId10"/>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79723" y="2155509"/>
                <a:ext cx="3679495" cy="1432700"/>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Times New Roman" panose="02020603050405020304" pitchFamily="18" charset="0"/>
                          <a:cs typeface="Times New Roman" panose="02020603050405020304" pitchFamily="18" charset="0"/>
                        </a:rPr>
                        <m:t>𝐁</m:t>
                      </m:r>
                      <m:r>
                        <a:rPr lang="en-US" b="1"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𝜒</m:t>
                              </m:r>
                            </m:e>
                            <m:sub>
                              <m:r>
                                <a:rPr lang="en-US" i="1">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n-US" b="1" i="1" smtClean="0">
                          <a:latin typeface="Cambria Math" panose="02040503050406030204" pitchFamily="18" charset="0"/>
                          <a:ea typeface="Times New Roman" panose="02020603050405020304" pitchFamily="18" charset="0"/>
                          <a:cs typeface="Times New Roman" panose="02020603050405020304" pitchFamily="18" charset="0"/>
                        </a:rPr>
                        <m:t>𝐇</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𝐇</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𝐁</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b="1" i="1">
                          <a:latin typeface="Cambria Math" panose="02040503050406030204" pitchFamily="18" charset="0"/>
                          <a:ea typeface="Times New Roman" panose="02020603050405020304" pitchFamily="18" charset="0"/>
                          <a:cs typeface="Times New Roman" panose="02020603050405020304" pitchFamily="18" charset="0"/>
                        </a:rPr>
                        <m:t>𝐇</m:t>
                      </m:r>
                      <m:r>
                        <a:rPr lang="en-US" b="1">
                          <a:latin typeface="Cambria Math" panose="02040503050406030204" pitchFamily="18" charset="0"/>
                          <a:ea typeface="Times New Roman" panose="02020603050405020304" pitchFamily="18" charset="0"/>
                          <a:cs typeface="Times New Roman" panose="02020603050405020304" pitchFamily="18" charset="0"/>
                        </a:rPr>
                        <m:t>          </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Wb</m:t>
                              </m:r>
                            </m:num>
                            <m:den>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m</m:t>
                                  </m:r>
                                </m:e>
                                <m:sup>
                                  <m:r>
                                    <a:rPr lang="en-US">
                                      <a:latin typeface="Cambria Math" panose="02040503050406030204" pitchFamily="18" charset="0"/>
                                      <a:ea typeface="Times New Roman" panose="02020603050405020304" pitchFamily="18" charset="0"/>
                                      <a:cs typeface="Times New Roman" panose="02020603050405020304" pitchFamily="18" charset="0"/>
                                    </a:rPr>
                                    <m:t>2</m:t>
                                  </m:r>
                                </m:sup>
                              </m:sSup>
                            </m:den>
                          </m:f>
                        </m:e>
                      </m:d>
                      <m:r>
                        <a:rPr lang="en-US" b="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5079723" y="2155509"/>
                <a:ext cx="3679495" cy="1432700"/>
              </a:xfrm>
              <a:prstGeom prst="rect">
                <a:avLst/>
              </a:prstGeom>
              <a:blipFill>
                <a:blip r:embed="rId11"/>
                <a:stretch>
                  <a:fillRect/>
                </a:stretch>
              </a:blipFill>
            </p:spPr>
            <p:txBody>
              <a:bodyPr/>
              <a:lstStyle/>
              <a:p>
                <a:r>
                  <a:rPr lang="en-US">
                    <a:noFill/>
                  </a:rPr>
                  <a:t> </a:t>
                </a:r>
              </a:p>
            </p:txBody>
          </p:sp>
        </mc:Fallback>
      </mc:AlternateContent>
      <p:sp>
        <p:nvSpPr>
          <p:cNvPr id="24" name="Rectangle 23"/>
          <p:cNvSpPr/>
          <p:nvPr/>
        </p:nvSpPr>
        <p:spPr>
          <a:xfrm>
            <a:off x="6030257" y="3017581"/>
            <a:ext cx="2555346" cy="48830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737638" y="6054619"/>
            <a:ext cx="4437146" cy="707886"/>
          </a:xfrm>
          <a:prstGeom prst="rect">
            <a:avLst/>
          </a:prstGeom>
        </p:spPr>
        <p:txBody>
          <a:bodyPr wrap="square">
            <a:spAutoFit/>
          </a:bodyPr>
          <a:lstStyle/>
          <a:p>
            <a:pPr algn="ctr"/>
            <a:r>
              <a:rPr lang="en-US" sz="2000" b="1" i="1" dirty="0">
                <a:solidFill>
                  <a:srgbClr val="FF0000"/>
                </a:solidFill>
              </a:rPr>
              <a:t>Boundary Conditions</a:t>
            </a:r>
          </a:p>
          <a:p>
            <a:pPr algn="ctr"/>
            <a:r>
              <a:rPr lang="en-US" sz="2000" b="1" dirty="0" err="1"/>
              <a:t>Magnetostatic</a:t>
            </a:r>
            <a:r>
              <a:rPr lang="en-US" sz="2000" b="1" dirty="0"/>
              <a:t> Fields</a:t>
            </a:r>
            <a:endParaRPr lang="en-US" sz="2000" dirty="0"/>
          </a:p>
        </p:txBody>
      </p:sp>
      <mc:AlternateContent xmlns:mc="http://schemas.openxmlformats.org/markup-compatibility/2006" xmlns:a14="http://schemas.microsoft.com/office/drawing/2010/main">
        <mc:Choice Requires="a14">
          <p:sp>
            <p:nvSpPr>
              <p:cNvPr id="26" name="Rectangle 25"/>
              <p:cNvSpPr/>
              <p:nvPr/>
            </p:nvSpPr>
            <p:spPr>
              <a:xfrm>
                <a:off x="5149234" y="5047521"/>
                <a:ext cx="3920313" cy="574516"/>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latin typeface="Cambria Math" panose="02040503050406030204" pitchFamily="18" charset="0"/>
                              <a:ea typeface="Times New Roman" panose="02020603050405020304" pitchFamily="18" charset="0"/>
                              <a:cs typeface="Times New Roman" panose="02020603050405020304" pitchFamily="18" charset="0"/>
                            </a:rPr>
                            <m:t>𝑩</m:t>
                          </m:r>
                        </m:e>
                        <m:sub>
                          <m:r>
                            <a:rPr lang="en-US" sz="2000" b="1" i="1">
                              <a:latin typeface="Cambria Math" panose="02040503050406030204" pitchFamily="18" charset="0"/>
                              <a:ea typeface="Times New Roman" panose="02020603050405020304" pitchFamily="18" charset="0"/>
                              <a:cs typeface="Times New Roman" panose="02020603050405020304" pitchFamily="18" charset="0"/>
                            </a:rPr>
                            <m:t>𝟏</m:t>
                          </m:r>
                          <m:r>
                            <a:rPr lang="en-US" sz="2000"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latin typeface="Cambria Math" panose="02040503050406030204" pitchFamily="18" charset="0"/>
                              <a:ea typeface="Times New Roman" panose="02020603050405020304" pitchFamily="18" charset="0"/>
                              <a:cs typeface="Times New Roman" panose="02020603050405020304" pitchFamily="18" charset="0"/>
                            </a:rPr>
                            <m:t>𝑩</m:t>
                          </m:r>
                        </m:e>
                        <m:sub>
                          <m:r>
                            <a:rPr lang="en-US" sz="2000" b="1" i="1">
                              <a:latin typeface="Cambria Math" panose="02040503050406030204" pitchFamily="18" charset="0"/>
                              <a:ea typeface="Times New Roman" panose="02020603050405020304" pitchFamily="18" charset="0"/>
                              <a:cs typeface="Times New Roman" panose="02020603050405020304" pitchFamily="18" charset="0"/>
                            </a:rPr>
                            <m:t>𝟐</m:t>
                          </m:r>
                          <m:r>
                            <a:rPr lang="en-US" sz="2000"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sz="2000" b="1">
                          <a:latin typeface="Cambria Math" panose="02040503050406030204" pitchFamily="18" charset="0"/>
                          <a:ea typeface="Times New Roman" panose="02020603050405020304" pitchFamily="18" charset="0"/>
                          <a:cs typeface="Times New Roman" panose="02020603050405020304" pitchFamily="18" charset="0"/>
                        </a:rPr>
                        <m:t>  </m:t>
                      </m:r>
                      <m:r>
                        <a:rPr lang="en-US" sz="2000" b="1" i="0"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b="1" i="1">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en-US"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latin typeface="Cambria Math" panose="02040503050406030204" pitchFamily="18" charset="0"/>
                                  <a:ea typeface="Times New Roman" panose="02020603050405020304" pitchFamily="18" charset="0"/>
                                  <a:cs typeface="Times New Roman" panose="02020603050405020304" pitchFamily="18" charset="0"/>
                                </a:rPr>
                                <m:t>𝝁</m:t>
                              </m:r>
                            </m:e>
                            <m:sub>
                              <m:r>
                                <a:rPr lang="en-US" sz="20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2000" b="1" i="1">
                              <a:latin typeface="Cambria Math" panose="02040503050406030204" pitchFamily="18" charset="0"/>
                              <a:ea typeface="Times New Roman" panose="02020603050405020304" pitchFamily="18" charset="0"/>
                              <a:cs typeface="Times New Roman" panose="02020603050405020304" pitchFamily="18" charset="0"/>
                            </a:rPr>
                            <m:t>𝑯</m:t>
                          </m:r>
                        </m:e>
                        <m:sub>
                          <m:r>
                            <a:rPr lang="en-US" sz="2000" b="1" i="1">
                              <a:latin typeface="Cambria Math" panose="02040503050406030204" pitchFamily="18" charset="0"/>
                              <a:ea typeface="Times New Roman" panose="02020603050405020304" pitchFamily="18" charset="0"/>
                              <a:cs typeface="Times New Roman" panose="02020603050405020304" pitchFamily="18" charset="0"/>
                            </a:rPr>
                            <m:t>𝟏</m:t>
                          </m:r>
                          <m:r>
                            <a:rPr lang="en-US" sz="2000"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sz="2000"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b="1" i="1">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en-US" sz="2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latin typeface="Cambria Math" panose="02040503050406030204" pitchFamily="18" charset="0"/>
                                  <a:ea typeface="Times New Roman" panose="02020603050405020304" pitchFamily="18" charset="0"/>
                                  <a:cs typeface="Times New Roman" panose="02020603050405020304" pitchFamily="18" charset="0"/>
                                </a:rPr>
                                <m:t>𝝁</m:t>
                              </m:r>
                            </m:e>
                            <m:sub>
                              <m:r>
                                <a:rPr lang="en-US" sz="2000" b="1" i="1">
                                  <a:latin typeface="Cambria Math" panose="02040503050406030204" pitchFamily="18" charset="0"/>
                                  <a:ea typeface="Times New Roman" panose="02020603050405020304" pitchFamily="18" charset="0"/>
                                  <a:cs typeface="Times New Roman" panose="02020603050405020304" pitchFamily="18" charset="0"/>
                                </a:rPr>
                                <m:t>𝟐</m:t>
                              </m:r>
                            </m:sub>
                          </m:sSub>
                          <m:r>
                            <a:rPr lang="en-US" sz="2000" b="1" i="1">
                              <a:latin typeface="Cambria Math" panose="02040503050406030204" pitchFamily="18" charset="0"/>
                              <a:ea typeface="Times New Roman" panose="02020603050405020304" pitchFamily="18" charset="0"/>
                              <a:cs typeface="Times New Roman" panose="02020603050405020304" pitchFamily="18" charset="0"/>
                            </a:rPr>
                            <m:t>𝑯</m:t>
                          </m:r>
                        </m:e>
                        <m:sub>
                          <m:r>
                            <a:rPr lang="en-US" sz="2000" b="1" i="1">
                              <a:latin typeface="Cambria Math" panose="02040503050406030204" pitchFamily="18" charset="0"/>
                              <a:ea typeface="Times New Roman" panose="02020603050405020304" pitchFamily="18" charset="0"/>
                              <a:cs typeface="Times New Roman" panose="02020603050405020304" pitchFamily="18" charset="0"/>
                            </a:rPr>
                            <m:t>𝟐</m:t>
                          </m:r>
                          <m:r>
                            <a:rPr lang="en-US" sz="2000"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sz="2000" b="1" i="0" smtClean="0">
                          <a:latin typeface="Cambria Math" panose="02040503050406030204" pitchFamily="18" charset="0"/>
                          <a:ea typeface="Times New Roman" panose="02020603050405020304" pitchFamily="18" charset="0"/>
                          <a:cs typeface="Times New Roman" panose="02020603050405020304" pitchFamily="18" charset="0"/>
                        </a:rPr>
                        <m:t>)</m:t>
                      </m:r>
                      <m:r>
                        <a:rPr lang="en-US" sz="2000" b="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5149234" y="5047521"/>
                <a:ext cx="3920313" cy="5745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6218156" y="5622037"/>
                <a:ext cx="15142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a:latin typeface="Cambria Math" panose="02040503050406030204" pitchFamily="18" charset="0"/>
                            </a:rPr>
                            <m:t>𝐇</m:t>
                          </m:r>
                        </m:e>
                        <m:sub>
                          <m:r>
                            <a:rPr lang="en-US" sz="2000" b="0" i="0">
                              <a:latin typeface="Cambria Math" panose="02040503050406030204" pitchFamily="18" charset="0"/>
                            </a:rPr>
                            <m:t>1</m:t>
                          </m:r>
                          <m:r>
                            <a:rPr lang="en-US" sz="2000" b="1" i="1">
                              <a:latin typeface="Cambria Math" panose="02040503050406030204" pitchFamily="18" charset="0"/>
                            </a:rPr>
                            <m:t>𝒕</m:t>
                          </m:r>
                        </m:sub>
                      </m:sSub>
                      <m:r>
                        <a:rPr lang="en-US" sz="2000" b="0" i="0" smtClean="0">
                          <a:latin typeface="Cambria Math" panose="02040503050406030204" pitchFamily="18" charset="0"/>
                        </a:rPr>
                        <m:t> = </m:t>
                      </m:r>
                      <m:r>
                        <a:rPr lang="en-US" sz="2000" b="0" i="0">
                          <a:latin typeface="Cambria Math" panose="02040503050406030204" pitchFamily="18" charset="0"/>
                        </a:rPr>
                        <m:t> </m:t>
                      </m:r>
                      <m:sSub>
                        <m:sSubPr>
                          <m:ctrlPr>
                            <a:rPr lang="en-US" sz="2000" b="0" i="1">
                              <a:latin typeface="Cambria Math" panose="02040503050406030204" pitchFamily="18" charset="0"/>
                            </a:rPr>
                          </m:ctrlPr>
                        </m:sSubPr>
                        <m:e>
                          <m:r>
                            <a:rPr lang="en-US" sz="2000" b="1" i="0">
                              <a:latin typeface="Cambria Math" panose="02040503050406030204" pitchFamily="18" charset="0"/>
                            </a:rPr>
                            <m:t>𝐇</m:t>
                          </m:r>
                        </m:e>
                        <m:sub>
                          <m:r>
                            <a:rPr lang="en-US" sz="2000" b="0" i="0">
                              <a:latin typeface="Cambria Math" panose="02040503050406030204" pitchFamily="18" charset="0"/>
                            </a:rPr>
                            <m:t>2</m:t>
                          </m:r>
                          <m:r>
                            <a:rPr lang="en-US" sz="2000" b="1" i="1">
                              <a:latin typeface="Cambria Math" panose="02040503050406030204" pitchFamily="18" charset="0"/>
                            </a:rPr>
                            <m:t>𝒕</m:t>
                          </m:r>
                        </m:sub>
                      </m:sSub>
                    </m:oMath>
                  </m:oMathPara>
                </a14:m>
                <a:endParaRPr lang="en-US" sz="2000" dirty="0"/>
              </a:p>
            </p:txBody>
          </p:sp>
        </mc:Choice>
        <mc:Fallback xmlns="">
          <p:sp>
            <p:nvSpPr>
              <p:cNvPr id="28" name="Rectangle 27"/>
              <p:cNvSpPr>
                <a:spLocks noRot="1" noChangeAspect="1" noMove="1" noResize="1" noEditPoints="1" noAdjustHandles="1" noChangeArrowheads="1" noChangeShapeType="1" noTextEdit="1"/>
              </p:cNvSpPr>
              <p:nvPr/>
            </p:nvSpPr>
            <p:spPr>
              <a:xfrm>
                <a:off x="6218156" y="5622037"/>
                <a:ext cx="1514261" cy="400110"/>
              </a:xfrm>
              <a:prstGeom prst="rect">
                <a:avLst/>
              </a:prstGeom>
              <a:blipFill>
                <a:blip r:embed="rId13"/>
                <a:stretch>
                  <a:fillRect/>
                </a:stretch>
              </a:blipFill>
            </p:spPr>
            <p:txBody>
              <a:bodyPr/>
              <a:lstStyle/>
              <a:p>
                <a:r>
                  <a:rPr lang="en-US">
                    <a:noFill/>
                  </a:rPr>
                  <a:t> </a:t>
                </a:r>
              </a:p>
            </p:txBody>
          </p:sp>
        </mc:Fallback>
      </mc:AlternateContent>
      <p:sp>
        <p:nvSpPr>
          <p:cNvPr id="30" name="Rectangle 29"/>
          <p:cNvSpPr/>
          <p:nvPr/>
        </p:nvSpPr>
        <p:spPr>
          <a:xfrm>
            <a:off x="5149234" y="5047520"/>
            <a:ext cx="3746697" cy="10070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p:cNvPicPr>
            <a:picLocks noChangeAspect="1"/>
          </p:cNvPicPr>
          <p:nvPr/>
        </p:nvPicPr>
        <p:blipFill rotWithShape="1">
          <a:blip r:embed="rId14"/>
          <a:srcRect t="5753" b="20909"/>
          <a:stretch/>
        </p:blipFill>
        <p:spPr>
          <a:xfrm>
            <a:off x="5360912" y="3588208"/>
            <a:ext cx="2926080" cy="1376995"/>
          </a:xfrm>
          <a:prstGeom prst="rect">
            <a:avLst/>
          </a:prstGeom>
        </p:spPr>
      </p:pic>
    </p:spTree>
    <p:extLst>
      <p:ext uri="{BB962C8B-B14F-4D97-AF65-F5344CB8AC3E}">
        <p14:creationId xmlns:p14="http://schemas.microsoft.com/office/powerpoint/2010/main" val="418333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r>
              <a:rPr lang="en-US" dirty="0"/>
              <a:t>PREPARE NOTES ON THIS PAPER FOR CLASS</a:t>
            </a:r>
          </a:p>
        </p:txBody>
      </p:sp>
      <p:sp>
        <p:nvSpPr>
          <p:cNvPr id="4" name="Title 1"/>
          <p:cNvSpPr>
            <a:spLocks noGrp="1"/>
          </p:cNvSpPr>
          <p:nvPr>
            <p:ph type="title"/>
          </p:nvPr>
        </p:nvSpPr>
        <p:spPr>
          <a:xfrm>
            <a:off x="457200" y="0"/>
            <a:ext cx="8229600" cy="563562"/>
          </a:xfrm>
        </p:spPr>
        <p:txBody>
          <a:bodyPr>
            <a:noAutofit/>
          </a:bodyPr>
          <a:lstStyle/>
          <a:p>
            <a:r>
              <a:rPr lang="en-US" sz="3200" b="1" dirty="0"/>
              <a:t>Static Electric Fields </a:t>
            </a:r>
            <a:r>
              <a:rPr lang="en-US" sz="3200" b="1" i="1" dirty="0">
                <a:solidFill>
                  <a:srgbClr val="FF0000"/>
                </a:solidFill>
              </a:rPr>
              <a:t>vs Static Magnetic Fields</a:t>
            </a:r>
            <a:endParaRPr lang="en-US" sz="3200" b="1" dirty="0"/>
          </a:p>
        </p:txBody>
      </p:sp>
    </p:spTree>
    <p:extLst>
      <p:ext uri="{BB962C8B-B14F-4D97-AF65-F5344CB8AC3E}">
        <p14:creationId xmlns:p14="http://schemas.microsoft.com/office/powerpoint/2010/main" val="4001280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3015"/>
            <a:ext cx="8229600" cy="5867400"/>
          </a:xfrm>
        </p:spPr>
        <p:txBody>
          <a:bodyPr>
            <a:normAutofit fontScale="70000" lnSpcReduction="20000"/>
          </a:bodyPr>
          <a:lstStyle/>
          <a:p>
            <a:r>
              <a:rPr lang="en-US" dirty="0"/>
              <a:t>Static models are simple but inadequate for explaining time-varying electromagnetic phenomena</a:t>
            </a:r>
          </a:p>
          <a:p>
            <a:endParaRPr lang="en-US" dirty="0"/>
          </a:p>
          <a:p>
            <a:r>
              <a:rPr lang="en-US" dirty="0"/>
              <a:t>Static fields do not give rise to waves that propagates and carry energy</a:t>
            </a:r>
          </a:p>
          <a:p>
            <a:endParaRPr lang="en-US" dirty="0"/>
          </a:p>
          <a:p>
            <a:r>
              <a:rPr lang="en-US" dirty="0"/>
              <a:t>Waves are the outcomes of EM action at a distance</a:t>
            </a:r>
          </a:p>
          <a:p>
            <a:endParaRPr lang="en-US" dirty="0"/>
          </a:p>
          <a:p>
            <a:r>
              <a:rPr lang="en-US" dirty="0"/>
              <a:t>In time-varying fields, a model that relates the field vectors </a:t>
            </a:r>
            <a:r>
              <a:rPr lang="en-US" b="1" dirty="0"/>
              <a:t>E</a:t>
            </a:r>
            <a:r>
              <a:rPr lang="en-US" dirty="0"/>
              <a:t> and </a:t>
            </a:r>
            <a:r>
              <a:rPr lang="en-US" b="1" dirty="0"/>
              <a:t>D</a:t>
            </a:r>
            <a:r>
              <a:rPr lang="en-US" dirty="0"/>
              <a:t>, with </a:t>
            </a:r>
            <a:r>
              <a:rPr lang="en-US" b="1" dirty="0"/>
              <a:t>B</a:t>
            </a:r>
            <a:r>
              <a:rPr lang="en-US" dirty="0"/>
              <a:t> and </a:t>
            </a:r>
            <a:r>
              <a:rPr lang="en-US" b="1" dirty="0"/>
              <a:t>H</a:t>
            </a:r>
            <a:r>
              <a:rPr lang="en-US" dirty="0"/>
              <a:t> will be created</a:t>
            </a:r>
          </a:p>
          <a:p>
            <a:endParaRPr lang="en-US" dirty="0"/>
          </a:p>
          <a:p>
            <a:r>
              <a:rPr lang="en-US" dirty="0"/>
              <a:t>In time-varying fields, the two divergence equations for static electric fields and static magnetic will be used, and their two curl equations will be modified so it is consistent with the law of conservation of charge</a:t>
            </a:r>
          </a:p>
          <a:p>
            <a:endParaRPr lang="en-US" dirty="0"/>
          </a:p>
          <a:p>
            <a:r>
              <a:rPr lang="en-US" dirty="0"/>
              <a:t>The two modified curl equations and the two divergence equations are known as Maxwell’s equations, which constitute the foundation of electromagnetics</a:t>
            </a:r>
          </a:p>
        </p:txBody>
      </p:sp>
      <p:sp>
        <p:nvSpPr>
          <p:cNvPr id="4" name="Rectangle 3"/>
          <p:cNvSpPr/>
          <p:nvPr/>
        </p:nvSpPr>
        <p:spPr>
          <a:xfrm>
            <a:off x="0" y="0"/>
            <a:ext cx="9144000" cy="646331"/>
          </a:xfrm>
          <a:prstGeom prst="rect">
            <a:avLst/>
          </a:prstGeom>
        </p:spPr>
        <p:txBody>
          <a:bodyPr wrap="square">
            <a:spAutoFit/>
          </a:bodyPr>
          <a:lstStyle/>
          <a:p>
            <a:r>
              <a:rPr lang="en-US" sz="3600" b="1" dirty="0">
                <a:solidFill>
                  <a:srgbClr val="FF0000"/>
                </a:solidFill>
              </a:rPr>
              <a:t>6. Time-Varying Fields </a:t>
            </a:r>
            <a:r>
              <a:rPr lang="en-US" sz="2400" b="1" i="1" dirty="0">
                <a:solidFill>
                  <a:schemeClr val="accent1"/>
                </a:solidFill>
              </a:rPr>
              <a:t>and  </a:t>
            </a:r>
            <a:r>
              <a:rPr lang="en-US" sz="3600" b="1" i="1" dirty="0">
                <a:solidFill>
                  <a:schemeClr val="accent1"/>
                </a:solidFill>
              </a:rPr>
              <a:t>Maxwell’s Equations</a:t>
            </a:r>
            <a:endParaRPr lang="en-GB" sz="3600" i="1" dirty="0">
              <a:solidFill>
                <a:schemeClr val="accent1"/>
              </a:solidFill>
            </a:endParaRPr>
          </a:p>
        </p:txBody>
      </p:sp>
    </p:spTree>
    <p:extLst>
      <p:ext uri="{BB962C8B-B14F-4D97-AF65-F5344CB8AC3E}">
        <p14:creationId xmlns:p14="http://schemas.microsoft.com/office/powerpoint/2010/main" val="3890468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352800" y="152400"/>
            <a:ext cx="2930925" cy="381000"/>
          </a:xfrm>
        </p:spPr>
        <p:txBody>
          <a:bodyPr>
            <a:noAutofit/>
          </a:bodyPr>
          <a:lstStyle/>
          <a:p>
            <a:r>
              <a:rPr lang="en-US" sz="3200" b="1" dirty="0"/>
              <a:t>FARADAY’S LAW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23" y="811921"/>
            <a:ext cx="5378265" cy="2556000"/>
          </a:xfrm>
          <a:prstGeom prst="rect">
            <a:avLst/>
          </a:prstGeom>
        </p:spPr>
      </p:pic>
      <p:sp>
        <p:nvSpPr>
          <p:cNvPr id="6" name="Rectangle 5"/>
          <p:cNvSpPr/>
          <p:nvPr/>
        </p:nvSpPr>
        <p:spPr>
          <a:xfrm>
            <a:off x="766965" y="763407"/>
            <a:ext cx="2374944" cy="384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219200" y="3455942"/>
            <a:ext cx="2975675" cy="381000"/>
          </a:xfrm>
          <a:prstGeom prst="rect">
            <a:avLst/>
          </a:prstGeom>
          <a:noFill/>
        </p:spPr>
        <p:txBody>
          <a:bodyPr wrap="square" rtlCol="0">
            <a:spAutoFit/>
          </a:bodyPr>
          <a:lstStyle/>
          <a:p>
            <a:r>
              <a:rPr lang="en-GB" b="1" dirty="0">
                <a:solidFill>
                  <a:srgbClr val="FF0000"/>
                </a:solidFill>
              </a:rPr>
              <a:t>Faraday’s Experimental setup</a:t>
            </a:r>
          </a:p>
        </p:txBody>
      </p:sp>
      <mc:AlternateContent xmlns:mc="http://schemas.openxmlformats.org/markup-compatibility/2006" xmlns:a14="http://schemas.microsoft.com/office/drawing/2010/main">
        <mc:Choice Requires="a14">
          <p:sp>
            <p:nvSpPr>
              <p:cNvPr id="2" name="Rectangle 1"/>
              <p:cNvSpPr/>
              <p:nvPr/>
            </p:nvSpPr>
            <p:spPr>
              <a:xfrm>
                <a:off x="6319420" y="3505200"/>
                <a:ext cx="2164375"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m:t>
                      </m:r>
                      <m:r>
                        <a:rPr lang="en-GB" sz="2400" i="0">
                          <a:latin typeface="Cambria Math" panose="02040503050406030204" pitchFamily="18" charset="0"/>
                        </a:rPr>
                        <m:t> × </m:t>
                      </m:r>
                      <m:r>
                        <a:rPr lang="en-GB" sz="2400" b="1" i="0">
                          <a:latin typeface="Cambria Math" panose="02040503050406030204" pitchFamily="18" charset="0"/>
                        </a:rPr>
                        <m:t>𝐄</m:t>
                      </m:r>
                      <m:r>
                        <a:rPr lang="en-GB" sz="2400" b="0" i="0">
                          <a:latin typeface="Cambria Math" panose="02040503050406030204" pitchFamily="18" charset="0"/>
                        </a:rPr>
                        <m:t>=−</m:t>
                      </m:r>
                      <m:f>
                        <m:fPr>
                          <m:ctrlPr>
                            <a:rPr lang="en-GB" sz="2400" b="0" i="1">
                              <a:latin typeface="Cambria Math" panose="02040503050406030204" pitchFamily="18" charset="0"/>
                            </a:rPr>
                          </m:ctrlPr>
                        </m:fPr>
                        <m:num>
                          <m:r>
                            <a:rPr lang="en-GB" sz="2400" b="0" i="0">
                              <a:latin typeface="Cambria Math" panose="02040503050406030204" pitchFamily="18" charset="0"/>
                            </a:rPr>
                            <m:t>𝜕</m:t>
                          </m:r>
                          <m:r>
                            <a:rPr lang="en-GB" sz="2400" b="1" i="0">
                              <a:latin typeface="Cambria Math" panose="02040503050406030204" pitchFamily="18" charset="0"/>
                            </a:rPr>
                            <m:t>𝐁</m:t>
                          </m:r>
                        </m:num>
                        <m:den>
                          <m:r>
                            <a:rPr lang="en-GB" sz="2400" b="0" i="0">
                              <a:latin typeface="Cambria Math" panose="02040503050406030204" pitchFamily="18" charset="0"/>
                            </a:rPr>
                            <m:t>𝜕</m:t>
                          </m:r>
                          <m:r>
                            <a:rPr lang="en-GB" sz="2400" b="0" i="1">
                              <a:latin typeface="Cambria Math" panose="02040503050406030204" pitchFamily="18" charset="0"/>
                            </a:rPr>
                            <m:t>𝑡</m:t>
                          </m:r>
                        </m:den>
                      </m:f>
                    </m:oMath>
                  </m:oMathPara>
                </a14:m>
                <a:endParaRPr lang="en-GB" sz="2400" dirty="0"/>
              </a:p>
            </p:txBody>
          </p:sp>
        </mc:Choice>
        <mc:Fallback xmlns="">
          <p:sp>
            <p:nvSpPr>
              <p:cNvPr id="2" name="Rectangle 1"/>
              <p:cNvSpPr>
                <a:spLocks noRot="1" noChangeAspect="1" noMove="1" noResize="1" noEditPoints="1" noAdjustHandles="1" noChangeArrowheads="1" noChangeShapeType="1" noTextEdit="1"/>
              </p:cNvSpPr>
              <p:nvPr/>
            </p:nvSpPr>
            <p:spPr>
              <a:xfrm>
                <a:off x="6319420" y="3505200"/>
                <a:ext cx="2164375" cy="79457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319420" y="2451725"/>
                <a:ext cx="2552365" cy="67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𝐸</m:t>
                      </m:r>
                      <m:r>
                        <m:rPr>
                          <m:sty m:val="p"/>
                        </m:rPr>
                        <a:rPr lang="en-GB" sz="2000" b="0" i="0">
                          <a:latin typeface="Cambria Math" panose="02040503050406030204" pitchFamily="18" charset="0"/>
                        </a:rPr>
                        <m:t>MF</m:t>
                      </m:r>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1">
                              <a:latin typeface="Cambria Math" panose="02040503050406030204" pitchFamily="18" charset="0"/>
                            </a:rPr>
                            <m:t>𝑑</m:t>
                          </m:r>
                          <m:r>
                            <a:rPr lang="en-GB" sz="2000" b="0" i="0">
                              <a:latin typeface="Cambria Math" panose="02040503050406030204" pitchFamily="18" charset="0"/>
                            </a:rPr>
                            <m:t>ɸ</m:t>
                          </m:r>
                        </m:num>
                        <m:den>
                          <m:r>
                            <a:rPr lang="en-GB" sz="2000" b="0" i="1">
                              <a:latin typeface="Cambria Math" panose="02040503050406030204" pitchFamily="18" charset="0"/>
                            </a:rPr>
                            <m:t>𝑑𝑡</m:t>
                          </m:r>
                        </m:den>
                      </m:f>
                      <m:r>
                        <a:rPr lang="en-GB" sz="2000" b="0" i="0">
                          <a:latin typeface="Cambria Math" panose="02040503050406030204" pitchFamily="18" charset="0"/>
                        </a:rPr>
                        <m:t>        </m:t>
                      </m:r>
                      <m:d>
                        <m:dPr>
                          <m:ctrlPr>
                            <a:rPr lang="en-GB" sz="2000" i="1">
                              <a:latin typeface="Cambria Math" panose="02040503050406030204" pitchFamily="18" charset="0"/>
                            </a:rPr>
                          </m:ctrlPr>
                        </m:dPr>
                        <m:e>
                          <m:r>
                            <m:rPr>
                              <m:sty m:val="p"/>
                            </m:rPr>
                            <a:rPr lang="en-GB" sz="2000" b="0" i="0">
                              <a:latin typeface="Cambria Math" panose="02040503050406030204" pitchFamily="18" charset="0"/>
                            </a:rPr>
                            <m:t>V</m:t>
                          </m:r>
                        </m:e>
                      </m:d>
                    </m:oMath>
                  </m:oMathPara>
                </a14:m>
                <a:endParaRPr lang="en-GB" sz="2000" dirty="0"/>
              </a:p>
            </p:txBody>
          </p:sp>
        </mc:Choice>
        <mc:Fallback xmlns="">
          <p:sp>
            <p:nvSpPr>
              <p:cNvPr id="9" name="Rectangle 8"/>
              <p:cNvSpPr>
                <a:spLocks noRot="1" noChangeAspect="1" noMove="1" noResize="1" noEditPoints="1" noAdjustHandles="1" noChangeArrowheads="1" noChangeShapeType="1" noTextEdit="1"/>
              </p:cNvSpPr>
              <p:nvPr/>
            </p:nvSpPr>
            <p:spPr>
              <a:xfrm>
                <a:off x="6319420" y="2451725"/>
                <a:ext cx="2552365" cy="676917"/>
              </a:xfrm>
              <a:prstGeom prst="rect">
                <a:avLst/>
              </a:prstGeom>
              <a:blipFill>
                <a:blip r:embed="rId4"/>
                <a:stretch>
                  <a:fillRect/>
                </a:stretch>
              </a:blipFill>
            </p:spPr>
            <p:txBody>
              <a:bodyPr/>
              <a:lstStyle/>
              <a:p>
                <a:r>
                  <a:rPr lang="en-GB">
                    <a:noFill/>
                  </a:rPr>
                  <a:t> </a:t>
                </a:r>
              </a:p>
            </p:txBody>
          </p:sp>
        </mc:Fallback>
      </mc:AlternateContent>
      <p:sp>
        <p:nvSpPr>
          <p:cNvPr id="10" name="Rectangle 9"/>
          <p:cNvSpPr/>
          <p:nvPr/>
        </p:nvSpPr>
        <p:spPr>
          <a:xfrm>
            <a:off x="6283725" y="2209800"/>
            <a:ext cx="2588060" cy="289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6576587" y="4502533"/>
            <a:ext cx="2038029" cy="400110"/>
          </a:xfrm>
          <a:prstGeom prst="rect">
            <a:avLst/>
          </a:prstGeom>
          <a:noFill/>
        </p:spPr>
        <p:txBody>
          <a:bodyPr wrap="square" rtlCol="0">
            <a:spAutoFit/>
          </a:bodyPr>
          <a:lstStyle/>
          <a:p>
            <a:r>
              <a:rPr lang="en-GB" sz="2000" b="1" dirty="0">
                <a:solidFill>
                  <a:srgbClr val="FF0000"/>
                </a:solidFill>
              </a:rPr>
              <a:t>FARADAY’S LAW</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5487" t="12419" r="15753"/>
          <a:stretch/>
        </p:blipFill>
        <p:spPr>
          <a:xfrm>
            <a:off x="159481" y="4050750"/>
            <a:ext cx="2794013" cy="1800000"/>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14962" t="15409" r="13697"/>
          <a:stretch/>
        </p:blipFill>
        <p:spPr>
          <a:xfrm>
            <a:off x="3002876" y="4050750"/>
            <a:ext cx="2762778" cy="1800000"/>
          </a:xfrm>
          <a:prstGeom prst="rect">
            <a:avLst/>
          </a:prstGeom>
        </p:spPr>
      </p:pic>
      <p:sp>
        <p:nvSpPr>
          <p:cNvPr id="17" name="TextBox 16"/>
          <p:cNvSpPr txBox="1"/>
          <p:nvPr/>
        </p:nvSpPr>
        <p:spPr>
          <a:xfrm>
            <a:off x="4648200" y="6133469"/>
            <a:ext cx="4495800" cy="461665"/>
          </a:xfrm>
          <a:prstGeom prst="rect">
            <a:avLst/>
          </a:prstGeom>
          <a:noFill/>
        </p:spPr>
        <p:txBody>
          <a:bodyPr wrap="square" rtlCol="0">
            <a:spAutoFit/>
          </a:bodyPr>
          <a:lstStyle/>
          <a:p>
            <a:r>
              <a:rPr lang="en-GB" sz="2400" b="1" dirty="0"/>
              <a:t>Interpretation of Faraday’s law ??</a:t>
            </a:r>
          </a:p>
        </p:txBody>
      </p:sp>
    </p:spTree>
    <p:extLst>
      <p:ext uri="{BB962C8B-B14F-4D97-AF65-F5344CB8AC3E}">
        <p14:creationId xmlns:p14="http://schemas.microsoft.com/office/powerpoint/2010/main" val="2143930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0560" y="0"/>
            <a:ext cx="2842880" cy="584775"/>
          </a:xfrm>
          <a:prstGeom prst="rect">
            <a:avLst/>
          </a:prstGeom>
        </p:spPr>
        <p:txBody>
          <a:bodyPr wrap="square">
            <a:spAutoFit/>
          </a:bodyPr>
          <a:lstStyle/>
          <a:p>
            <a:r>
              <a:rPr lang="en-US" sz="3200" b="1" dirty="0"/>
              <a:t>AMPERE’S LAW</a:t>
            </a:r>
            <a:endParaRPr lang="en-GB" sz="3200" dirty="0"/>
          </a:p>
        </p:txBody>
      </p:sp>
      <mc:AlternateContent xmlns:mc="http://schemas.openxmlformats.org/markup-compatibility/2006" xmlns:a14="http://schemas.microsoft.com/office/drawing/2010/main">
        <mc:Choice Requires="a14">
          <p:sp>
            <p:nvSpPr>
              <p:cNvPr id="5" name="Rectangle 4"/>
              <p:cNvSpPr/>
              <p:nvPr/>
            </p:nvSpPr>
            <p:spPr>
              <a:xfrm>
                <a:off x="3074264" y="1624395"/>
                <a:ext cx="2485552"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m:t>
                      </m:r>
                      <m:r>
                        <a:rPr lang="en-GB" sz="2400" i="0">
                          <a:latin typeface="Cambria Math" panose="02040503050406030204" pitchFamily="18" charset="0"/>
                        </a:rPr>
                        <m:t> × </m:t>
                      </m:r>
                      <m:r>
                        <a:rPr lang="en-GB" sz="2400" b="1" i="0">
                          <a:latin typeface="Cambria Math" panose="02040503050406030204" pitchFamily="18" charset="0"/>
                        </a:rPr>
                        <m:t>𝐇</m:t>
                      </m:r>
                      <m:r>
                        <a:rPr lang="en-GB" sz="2400" b="0" i="0">
                          <a:latin typeface="Cambria Math" panose="02040503050406030204" pitchFamily="18" charset="0"/>
                        </a:rPr>
                        <m:t>= </m:t>
                      </m:r>
                      <m:r>
                        <a:rPr lang="en-GB" sz="2400" b="1" i="0">
                          <a:latin typeface="Cambria Math" panose="02040503050406030204" pitchFamily="18" charset="0"/>
                        </a:rPr>
                        <m:t>𝐉</m:t>
                      </m:r>
                      <m:r>
                        <a:rPr lang="en-GB" sz="2400" b="0" i="0">
                          <a:latin typeface="Cambria Math" panose="02040503050406030204" pitchFamily="18" charset="0"/>
                        </a:rPr>
                        <m:t>+</m:t>
                      </m:r>
                      <m:f>
                        <m:fPr>
                          <m:ctrlPr>
                            <a:rPr lang="en-GB" sz="2400" b="0" i="1">
                              <a:latin typeface="Cambria Math" panose="02040503050406030204" pitchFamily="18" charset="0"/>
                            </a:rPr>
                          </m:ctrlPr>
                        </m:fPr>
                        <m:num>
                          <m:r>
                            <a:rPr lang="en-GB" sz="2400" b="0" i="0">
                              <a:latin typeface="Cambria Math" panose="02040503050406030204" pitchFamily="18" charset="0"/>
                            </a:rPr>
                            <m:t>𝜕</m:t>
                          </m:r>
                          <m:r>
                            <a:rPr lang="en-GB" sz="2400" b="1" i="0">
                              <a:latin typeface="Cambria Math" panose="02040503050406030204" pitchFamily="18" charset="0"/>
                            </a:rPr>
                            <m:t>𝐃</m:t>
                          </m:r>
                        </m:num>
                        <m:den>
                          <m:r>
                            <a:rPr lang="en-GB" sz="2400" b="0" i="0">
                              <a:latin typeface="Cambria Math" panose="02040503050406030204" pitchFamily="18" charset="0"/>
                            </a:rPr>
                            <m:t>𝜕</m:t>
                          </m:r>
                          <m:r>
                            <a:rPr lang="en-GB" sz="2400" b="0" i="1">
                              <a:latin typeface="Cambria Math" panose="02040503050406030204" pitchFamily="18" charset="0"/>
                            </a:rPr>
                            <m:t>𝑡</m:t>
                          </m:r>
                        </m:den>
                      </m:f>
                    </m:oMath>
                  </m:oMathPara>
                </a14:m>
                <a:endParaRPr lang="en-GB" sz="2400" dirty="0"/>
              </a:p>
            </p:txBody>
          </p:sp>
        </mc:Choice>
        <mc:Fallback xmlns="">
          <p:sp>
            <p:nvSpPr>
              <p:cNvPr id="5" name="Rectangle 4"/>
              <p:cNvSpPr>
                <a:spLocks noRot="1" noChangeAspect="1" noMove="1" noResize="1" noEditPoints="1" noAdjustHandles="1" noChangeArrowheads="1" noChangeShapeType="1" noTextEdit="1"/>
              </p:cNvSpPr>
              <p:nvPr/>
            </p:nvSpPr>
            <p:spPr>
              <a:xfrm>
                <a:off x="3074264" y="1624395"/>
                <a:ext cx="2485552" cy="794576"/>
              </a:xfrm>
              <a:prstGeom prst="rect">
                <a:avLst/>
              </a:prstGeom>
              <a:blipFill>
                <a:blip r:embed="rId2"/>
                <a:stretch>
                  <a:fillRect/>
                </a:stretch>
              </a:blipFill>
            </p:spPr>
            <p:txBody>
              <a:bodyPr/>
              <a:lstStyle/>
              <a:p>
                <a:r>
                  <a:rPr lang="en-GB">
                    <a:noFill/>
                  </a:rPr>
                  <a:t> </a:t>
                </a:r>
              </a:p>
            </p:txBody>
          </p:sp>
        </mc:Fallback>
      </mc:AlternateContent>
      <p:sp>
        <p:nvSpPr>
          <p:cNvPr id="8" name="Rectangle 7"/>
          <p:cNvSpPr/>
          <p:nvPr/>
        </p:nvSpPr>
        <p:spPr>
          <a:xfrm>
            <a:off x="2133600" y="2763960"/>
            <a:ext cx="4469813" cy="461665"/>
          </a:xfrm>
          <a:prstGeom prst="rect">
            <a:avLst/>
          </a:prstGeom>
        </p:spPr>
        <p:txBody>
          <a:bodyPr wrap="none">
            <a:spAutoFit/>
          </a:bodyPr>
          <a:lstStyle/>
          <a:p>
            <a:r>
              <a:rPr lang="en-GB" sz="2400" b="1" dirty="0">
                <a:solidFill>
                  <a:srgbClr val="FF0000"/>
                </a:solidFill>
              </a:rPr>
              <a:t>Interpretation of Ampere’s law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138" y="3776348"/>
            <a:ext cx="2340000" cy="2538998"/>
          </a:xfrm>
          <a:prstGeom prst="rect">
            <a:avLst/>
          </a:prstGeom>
        </p:spPr>
      </p:pic>
      <p:sp>
        <p:nvSpPr>
          <p:cNvPr id="11" name="TextBox 10"/>
          <p:cNvSpPr txBox="1"/>
          <p:nvPr/>
        </p:nvSpPr>
        <p:spPr>
          <a:xfrm>
            <a:off x="1066800" y="750642"/>
            <a:ext cx="7848600" cy="707886"/>
          </a:xfrm>
          <a:prstGeom prst="rect">
            <a:avLst/>
          </a:prstGeom>
          <a:noFill/>
        </p:spPr>
        <p:txBody>
          <a:bodyPr wrap="square" rtlCol="0">
            <a:spAutoFit/>
          </a:bodyPr>
          <a:lstStyle/>
          <a:p>
            <a:r>
              <a:rPr lang="en-GB" sz="2000" dirty="0"/>
              <a:t>Ampere’s Law relates the net magnetic field along a closed loop to the electric current flowing through the loop</a:t>
            </a:r>
          </a:p>
        </p:txBody>
      </p:sp>
      <p:sp>
        <p:nvSpPr>
          <p:cNvPr id="13" name="Rectangle 12"/>
          <p:cNvSpPr/>
          <p:nvPr/>
        </p:nvSpPr>
        <p:spPr>
          <a:xfrm>
            <a:off x="2640641" y="1574640"/>
            <a:ext cx="3352799" cy="94307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23547"/>
          <a:stretch/>
        </p:blipFill>
        <p:spPr>
          <a:xfrm>
            <a:off x="228600" y="3912270"/>
            <a:ext cx="2232000" cy="2154357"/>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t="12632" b="12170"/>
          <a:stretch/>
        </p:blipFill>
        <p:spPr>
          <a:xfrm>
            <a:off x="5789542" y="4160335"/>
            <a:ext cx="3276000" cy="1847602"/>
          </a:xfrm>
          <a:prstGeom prst="rect">
            <a:avLst/>
          </a:prstGeom>
        </p:spPr>
      </p:pic>
    </p:spTree>
    <p:extLst>
      <p:ext uri="{BB962C8B-B14F-4D97-AF65-F5344CB8AC3E}">
        <p14:creationId xmlns:p14="http://schemas.microsoft.com/office/powerpoint/2010/main" val="1354910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0560" y="0"/>
            <a:ext cx="3707440" cy="584775"/>
          </a:xfrm>
          <a:prstGeom prst="rect">
            <a:avLst/>
          </a:prstGeom>
        </p:spPr>
        <p:txBody>
          <a:bodyPr wrap="square">
            <a:spAutoFit/>
          </a:bodyPr>
          <a:lstStyle/>
          <a:p>
            <a:r>
              <a:rPr lang="en-US" sz="3200" b="1" dirty="0"/>
              <a:t>Maxwell’s equations</a:t>
            </a:r>
            <a:endParaRPr lang="en-GB" sz="3200" dirty="0"/>
          </a:p>
        </p:txBody>
      </p:sp>
      <p:sp>
        <p:nvSpPr>
          <p:cNvPr id="6" name="TextBox 5"/>
          <p:cNvSpPr txBox="1"/>
          <p:nvPr/>
        </p:nvSpPr>
        <p:spPr>
          <a:xfrm>
            <a:off x="373251" y="584775"/>
            <a:ext cx="8534400" cy="1015663"/>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t>James Clerk Maxwell’s [1837 – 1879] took a set of known experimental laws and unified them into a coherent set of equations known as Maxwell’s equations</a:t>
            </a:r>
          </a:p>
        </p:txBody>
      </p:sp>
      <p:sp>
        <p:nvSpPr>
          <p:cNvPr id="7" name="TextBox 6"/>
          <p:cNvSpPr txBox="1"/>
          <p:nvPr/>
        </p:nvSpPr>
        <p:spPr>
          <a:xfrm>
            <a:off x="370668" y="1542557"/>
            <a:ext cx="8534400" cy="1015663"/>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t>Maxwell was one of the first to determine the speed of an EM wave was the same as the speed of light – and conclude that EM waves and visible light were really the same thing</a:t>
            </a:r>
          </a:p>
        </p:txBody>
      </p:sp>
      <p:sp>
        <p:nvSpPr>
          <p:cNvPr id="9" name="Rectangle 8"/>
          <p:cNvSpPr/>
          <p:nvPr/>
        </p:nvSpPr>
        <p:spPr>
          <a:xfrm>
            <a:off x="3257490" y="2849942"/>
            <a:ext cx="3171986" cy="344978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Rectangle 9"/>
              <p:cNvSpPr/>
              <p:nvPr/>
            </p:nvSpPr>
            <p:spPr>
              <a:xfrm>
                <a:off x="3638490" y="3002342"/>
                <a:ext cx="2115451" cy="660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i="1">
                              <a:latin typeface="Cambria Math" panose="02040503050406030204" pitchFamily="18" charset="0"/>
                            </a:rPr>
                          </m:ctrlPr>
                        </m:naryPr>
                        <m:sub>
                          <m:r>
                            <a:rPr lang="en-GB" i="1">
                              <a:latin typeface="Cambria Math" panose="02040503050406030204" pitchFamily="18" charset="0"/>
                            </a:rPr>
                            <m:t>𝑠</m:t>
                          </m:r>
                        </m:sub>
                        <m:sup/>
                        <m:e>
                          <m:r>
                            <a:rPr lang="en-GB" b="1" i="0">
                              <a:latin typeface="Cambria Math" panose="02040503050406030204" pitchFamily="18" charset="0"/>
                            </a:rPr>
                            <m:t>𝐃</m:t>
                          </m:r>
                          <m:r>
                            <a:rPr lang="en-GB" b="0" i="0">
                              <a:latin typeface="Cambria Math" panose="02040503050406030204" pitchFamily="18" charset="0"/>
                            </a:rPr>
                            <m:t>∙</m:t>
                          </m:r>
                          <m:r>
                            <a:rPr lang="en-GB" b="0" i="1">
                              <a:latin typeface="Cambria Math" panose="02040503050406030204" pitchFamily="18" charset="0"/>
                            </a:rPr>
                            <m:t>𝑑</m:t>
                          </m:r>
                          <m:r>
                            <a:rPr lang="en-GB" b="1" i="1">
                              <a:latin typeface="Cambria Math" panose="02040503050406030204" pitchFamily="18" charset="0"/>
                            </a:rPr>
                            <m:t>𝒔</m:t>
                          </m:r>
                        </m:e>
                      </m:nary>
                      <m:r>
                        <a:rPr lang="en-GB" b="0" i="0">
                          <a:latin typeface="Cambria Math" panose="02040503050406030204" pitchFamily="18" charset="0"/>
                        </a:rPr>
                        <m:t>= </m:t>
                      </m:r>
                      <m:nary>
                        <m:naryPr>
                          <m:limLoc m:val="subSup"/>
                          <m:supHide m:val="on"/>
                          <m:ctrlPr>
                            <a:rPr lang="en-GB" b="0" i="1">
                              <a:latin typeface="Cambria Math" panose="02040503050406030204" pitchFamily="18" charset="0"/>
                            </a:rPr>
                          </m:ctrlPr>
                        </m:naryPr>
                        <m:sub>
                          <m:r>
                            <a:rPr lang="en-GB" b="0" i="1">
                              <a:latin typeface="Cambria Math" panose="02040503050406030204" pitchFamily="18" charset="0"/>
                            </a:rPr>
                            <m:t>𝑉</m:t>
                          </m:r>
                        </m:sub>
                        <m:sup/>
                        <m:e>
                          <m:sSub>
                            <m:sSubPr>
                              <m:ctrlPr>
                                <a:rPr lang="en-GB" b="0" i="1">
                                  <a:latin typeface="Cambria Math" panose="02040503050406030204" pitchFamily="18" charset="0"/>
                                </a:rPr>
                              </m:ctrlPr>
                            </m:sSubPr>
                            <m:e>
                              <m:r>
                                <a:rPr lang="en-GB" b="0" i="1">
                                  <a:latin typeface="Cambria Math" panose="02040503050406030204" pitchFamily="18" charset="0"/>
                                </a:rPr>
                                <m:t>𝜌</m:t>
                              </m:r>
                            </m:e>
                            <m:sub>
                              <m:r>
                                <a:rPr lang="en-GB" b="0" i="1">
                                  <a:latin typeface="Cambria Math" panose="02040503050406030204" pitchFamily="18" charset="0"/>
                                </a:rPr>
                                <m:t>𝑣</m:t>
                              </m:r>
                            </m:sub>
                          </m:sSub>
                        </m:e>
                      </m:nary>
                      <m:r>
                        <a:rPr lang="en-GB" b="0" i="1">
                          <a:latin typeface="Cambria Math" panose="02040503050406030204" pitchFamily="18" charset="0"/>
                        </a:rPr>
                        <m:t>𝑑</m:t>
                      </m:r>
                      <m:r>
                        <a:rPr lang="en-GB" b="1" i="1">
                          <a:latin typeface="Cambria Math" panose="02040503050406030204" pitchFamily="18" charset="0"/>
                        </a:rPr>
                        <m:t>𝒗</m:t>
                      </m:r>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3638490" y="3002342"/>
                <a:ext cx="2115451" cy="66030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984129" y="3795824"/>
                <a:ext cx="1424171" cy="66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i="1">
                              <a:latin typeface="Cambria Math" panose="02040503050406030204" pitchFamily="18" charset="0"/>
                            </a:rPr>
                          </m:ctrlPr>
                        </m:naryPr>
                        <m:sub>
                          <m:r>
                            <a:rPr lang="en-GB" i="1">
                              <a:latin typeface="Cambria Math" panose="02040503050406030204" pitchFamily="18" charset="0"/>
                            </a:rPr>
                            <m:t>𝑠</m:t>
                          </m:r>
                        </m:sub>
                        <m:sup/>
                        <m:e>
                          <m:r>
                            <a:rPr lang="en-GB" b="1" i="0">
                              <a:latin typeface="Cambria Math" panose="02040503050406030204" pitchFamily="18" charset="0"/>
                            </a:rPr>
                            <m:t>𝐁</m:t>
                          </m:r>
                          <m:r>
                            <a:rPr lang="en-GB" b="0" i="0">
                              <a:latin typeface="Cambria Math" panose="02040503050406030204" pitchFamily="18" charset="0"/>
                            </a:rPr>
                            <m:t>∙</m:t>
                          </m:r>
                          <m:r>
                            <a:rPr lang="en-GB" b="0" i="1">
                              <a:latin typeface="Cambria Math" panose="02040503050406030204" pitchFamily="18" charset="0"/>
                            </a:rPr>
                            <m:t>𝑑</m:t>
                          </m:r>
                          <m:r>
                            <a:rPr lang="en-GB" b="1" i="1">
                              <a:latin typeface="Cambria Math" panose="02040503050406030204" pitchFamily="18" charset="0"/>
                            </a:rPr>
                            <m:t>𝒔</m:t>
                          </m:r>
                        </m:e>
                      </m:nary>
                      <m:r>
                        <a:rPr lang="en-GB" b="0" i="0">
                          <a:latin typeface="Cambria Math" panose="02040503050406030204" pitchFamily="18" charset="0"/>
                        </a:rPr>
                        <m:t>=0</m:t>
                      </m:r>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3984129" y="3795824"/>
                <a:ext cx="1424171" cy="66018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595046" y="4679149"/>
                <a:ext cx="2219197" cy="682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i="1">
                              <a:latin typeface="Cambria Math" panose="02040503050406030204" pitchFamily="18" charset="0"/>
                            </a:rPr>
                          </m:ctrlPr>
                        </m:naryPr>
                        <m:sub>
                          <m:r>
                            <a:rPr lang="en-GB" i="1">
                              <a:latin typeface="Cambria Math" panose="02040503050406030204" pitchFamily="18" charset="0"/>
                            </a:rPr>
                            <m:t>𝑐</m:t>
                          </m:r>
                        </m:sub>
                        <m:sup/>
                        <m:e>
                          <m:r>
                            <a:rPr lang="en-GB" b="1" i="0">
                              <a:latin typeface="Cambria Math" panose="02040503050406030204" pitchFamily="18" charset="0"/>
                            </a:rPr>
                            <m:t>𝐄</m:t>
                          </m:r>
                          <m:r>
                            <a:rPr lang="en-GB" b="0" i="0">
                              <a:latin typeface="Cambria Math" panose="02040503050406030204" pitchFamily="18" charset="0"/>
                            </a:rPr>
                            <m:t>∙</m:t>
                          </m:r>
                          <m:r>
                            <a:rPr lang="en-GB" b="0" i="1">
                              <a:latin typeface="Cambria Math" panose="02040503050406030204" pitchFamily="18" charset="0"/>
                            </a:rPr>
                            <m:t>𝑑𝑙</m:t>
                          </m:r>
                        </m:e>
                      </m:nary>
                      <m:r>
                        <a:rPr lang="en-GB" b="0" i="0">
                          <a:latin typeface="Cambria Math" panose="02040503050406030204" pitchFamily="18" charset="0"/>
                        </a:rPr>
                        <m:t>= </m:t>
                      </m:r>
                      <m:nary>
                        <m:naryPr>
                          <m:limLoc m:val="subSup"/>
                          <m:supHide m:val="on"/>
                          <m:ctrlPr>
                            <a:rPr lang="en-GB" b="0" i="1">
                              <a:latin typeface="Cambria Math" panose="02040503050406030204" pitchFamily="18" charset="0"/>
                            </a:rPr>
                          </m:ctrlPr>
                        </m:naryPr>
                        <m:sub>
                          <m:r>
                            <a:rPr lang="en-GB" b="0" i="1">
                              <a:latin typeface="Cambria Math" panose="02040503050406030204" pitchFamily="18" charset="0"/>
                            </a:rPr>
                            <m:t>𝑠</m:t>
                          </m:r>
                        </m:sub>
                        <m:sup/>
                        <m:e>
                          <m:f>
                            <m:fPr>
                              <m:ctrlPr>
                                <a:rPr lang="en-GB" b="0" i="1">
                                  <a:latin typeface="Cambria Math" panose="02040503050406030204" pitchFamily="18" charset="0"/>
                                </a:rPr>
                              </m:ctrlPr>
                            </m:fPr>
                            <m:num>
                              <m:r>
                                <a:rPr lang="en-GB" b="0" i="0">
                                  <a:latin typeface="Cambria Math" panose="02040503050406030204" pitchFamily="18" charset="0"/>
                                </a:rPr>
                                <m:t>𝜕</m:t>
                              </m:r>
                              <m:r>
                                <a:rPr lang="en-GB" b="1" i="0">
                                  <a:latin typeface="Cambria Math" panose="02040503050406030204" pitchFamily="18" charset="0"/>
                                </a:rPr>
                                <m:t>𝐁</m:t>
                              </m:r>
                            </m:num>
                            <m:den>
                              <m:r>
                                <a:rPr lang="en-GB" b="0" i="0">
                                  <a:latin typeface="Cambria Math" panose="02040503050406030204" pitchFamily="18" charset="0"/>
                                </a:rPr>
                                <m:t>𝜕</m:t>
                              </m:r>
                              <m:r>
                                <a:rPr lang="en-GB" b="0" i="1">
                                  <a:latin typeface="Cambria Math" panose="02040503050406030204" pitchFamily="18" charset="0"/>
                                </a:rPr>
                                <m:t>𝑡</m:t>
                              </m:r>
                            </m:den>
                          </m:f>
                        </m:e>
                      </m:nary>
                      <m:r>
                        <a:rPr lang="en-GB" b="0" i="0">
                          <a:latin typeface="Cambria Math" panose="02040503050406030204" pitchFamily="18" charset="0"/>
                        </a:rPr>
                        <m:t>∙</m:t>
                      </m:r>
                      <m:r>
                        <a:rPr lang="en-GB" b="0" i="1">
                          <a:latin typeface="Cambria Math" panose="02040503050406030204" pitchFamily="18" charset="0"/>
                        </a:rPr>
                        <m:t>𝑑</m:t>
                      </m:r>
                      <m:r>
                        <a:rPr lang="en-GB" b="1" i="1">
                          <a:latin typeface="Cambria Math" panose="02040503050406030204" pitchFamily="18" charset="0"/>
                        </a:rPr>
                        <m:t>𝒔</m:t>
                      </m:r>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3595046" y="4679149"/>
                <a:ext cx="2219197" cy="68275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534647" y="5585044"/>
                <a:ext cx="2939266"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GB" i="1">
                              <a:latin typeface="Cambria Math" panose="02040503050406030204" pitchFamily="18" charset="0"/>
                            </a:rPr>
                          </m:ctrlPr>
                        </m:naryPr>
                        <m:sub>
                          <m:r>
                            <a:rPr lang="en-GB" i="1">
                              <a:latin typeface="Cambria Math" panose="02040503050406030204" pitchFamily="18" charset="0"/>
                            </a:rPr>
                            <m:t>𝑐</m:t>
                          </m:r>
                        </m:sub>
                        <m:sup/>
                        <m:e>
                          <m:r>
                            <a:rPr lang="en-GB" b="1" i="0">
                              <a:latin typeface="Cambria Math" panose="02040503050406030204" pitchFamily="18" charset="0"/>
                            </a:rPr>
                            <m:t>𝐇</m:t>
                          </m:r>
                          <m:r>
                            <a:rPr lang="en-GB" b="0" i="0">
                              <a:latin typeface="Cambria Math" panose="02040503050406030204" pitchFamily="18" charset="0"/>
                            </a:rPr>
                            <m:t>∙</m:t>
                          </m:r>
                          <m:r>
                            <a:rPr lang="en-GB" b="0" i="1">
                              <a:latin typeface="Cambria Math" panose="02040503050406030204" pitchFamily="18" charset="0"/>
                            </a:rPr>
                            <m:t>𝑑𝑙</m:t>
                          </m:r>
                        </m:e>
                      </m:nary>
                      <m:r>
                        <a:rPr lang="en-GB" b="0" i="0">
                          <a:latin typeface="Cambria Math" panose="02040503050406030204" pitchFamily="18" charset="0"/>
                        </a:rPr>
                        <m:t>= </m:t>
                      </m:r>
                      <m:nary>
                        <m:naryPr>
                          <m:limLoc m:val="subSup"/>
                          <m:supHide m:val="on"/>
                          <m:ctrlPr>
                            <a:rPr lang="en-GB" b="0" i="1">
                              <a:latin typeface="Cambria Math" panose="02040503050406030204" pitchFamily="18" charset="0"/>
                            </a:rPr>
                          </m:ctrlPr>
                        </m:naryPr>
                        <m:sub>
                          <m:r>
                            <a:rPr lang="en-GB" b="0" i="1">
                              <a:latin typeface="Cambria Math" panose="02040503050406030204" pitchFamily="18" charset="0"/>
                            </a:rPr>
                            <m:t>𝑠</m:t>
                          </m:r>
                        </m:sub>
                        <m:sup/>
                        <m:e>
                          <m:d>
                            <m:dPr>
                              <m:ctrlPr>
                                <a:rPr lang="en-GB" b="0" i="1">
                                  <a:latin typeface="Cambria Math" panose="02040503050406030204" pitchFamily="18" charset="0"/>
                                </a:rPr>
                              </m:ctrlPr>
                            </m:dPr>
                            <m:e>
                              <m:r>
                                <a:rPr lang="en-GB" b="0" i="0">
                                  <a:latin typeface="Cambria Math" panose="02040503050406030204" pitchFamily="18" charset="0"/>
                                </a:rPr>
                                <m:t> </m:t>
                              </m:r>
                              <m:r>
                                <a:rPr lang="en-GB" b="1" i="0">
                                  <a:latin typeface="Cambria Math" panose="02040503050406030204" pitchFamily="18" charset="0"/>
                                </a:rPr>
                                <m:t>𝐉</m:t>
                              </m:r>
                              <m:r>
                                <a:rPr lang="en-GB" b="0" i="0">
                                  <a:latin typeface="Cambria Math" panose="02040503050406030204" pitchFamily="18" charset="0"/>
                                </a:rPr>
                                <m:t>+</m:t>
                              </m:r>
                              <m:f>
                                <m:fPr>
                                  <m:ctrlPr>
                                    <a:rPr lang="en-GB" b="0" i="1">
                                      <a:latin typeface="Cambria Math" panose="02040503050406030204" pitchFamily="18" charset="0"/>
                                    </a:rPr>
                                  </m:ctrlPr>
                                </m:fPr>
                                <m:num>
                                  <m:r>
                                    <a:rPr lang="en-GB" b="0" i="0">
                                      <a:latin typeface="Cambria Math" panose="02040503050406030204" pitchFamily="18" charset="0"/>
                                    </a:rPr>
                                    <m:t>𝜕</m:t>
                                  </m:r>
                                  <m:r>
                                    <a:rPr lang="en-GB" b="1" i="0">
                                      <a:latin typeface="Cambria Math" panose="02040503050406030204" pitchFamily="18" charset="0"/>
                                    </a:rPr>
                                    <m:t>𝐃</m:t>
                                  </m:r>
                                </m:num>
                                <m:den>
                                  <m:r>
                                    <a:rPr lang="en-GB" b="0" i="0">
                                      <a:latin typeface="Cambria Math" panose="02040503050406030204" pitchFamily="18" charset="0"/>
                                    </a:rPr>
                                    <m:t>𝜕</m:t>
                                  </m:r>
                                  <m:r>
                                    <a:rPr lang="en-GB" b="0" i="1">
                                      <a:latin typeface="Cambria Math" panose="02040503050406030204" pitchFamily="18" charset="0"/>
                                    </a:rPr>
                                    <m:t>𝑡</m:t>
                                  </m:r>
                                </m:den>
                              </m:f>
                            </m:e>
                          </m:d>
                        </m:e>
                      </m:nary>
                      <m:r>
                        <a:rPr lang="en-GB" b="0" i="0">
                          <a:latin typeface="Cambria Math" panose="02040503050406030204" pitchFamily="18" charset="0"/>
                        </a:rPr>
                        <m:t>∙</m:t>
                      </m:r>
                      <m:r>
                        <a:rPr lang="en-GB" b="0" i="1">
                          <a:latin typeface="Cambria Math" panose="02040503050406030204" pitchFamily="18" charset="0"/>
                        </a:rPr>
                        <m:t>𝑑</m:t>
                      </m:r>
                      <m:r>
                        <a:rPr lang="en-GB" b="1" i="1">
                          <a:latin typeface="Cambria Math" panose="02040503050406030204" pitchFamily="18" charset="0"/>
                        </a:rPr>
                        <m:t>𝒔</m:t>
                      </m:r>
                    </m:oMath>
                  </m:oMathPara>
                </a14:m>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3534647" y="5585044"/>
                <a:ext cx="2939266" cy="71468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5690" y="3147830"/>
                <a:ext cx="13436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m:t>
                      </m:r>
                      <m:r>
                        <a:rPr lang="en-GB" i="0">
                          <a:latin typeface="Cambria Math" panose="02040503050406030204" pitchFamily="18" charset="0"/>
                        </a:rPr>
                        <m:t> ∙ </m:t>
                      </m:r>
                      <m:r>
                        <a:rPr lang="en-GB" b="1" i="0">
                          <a:latin typeface="Cambria Math" panose="02040503050406030204" pitchFamily="18" charset="0"/>
                        </a:rPr>
                        <m:t>𝐃</m:t>
                      </m:r>
                      <m:r>
                        <a:rPr lang="en-GB" b="0" i="0">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𝜌</m:t>
                          </m:r>
                        </m:e>
                        <m:sub>
                          <m:r>
                            <a:rPr lang="en-GB" b="0" i="1">
                              <a:latin typeface="Cambria Math" panose="02040503050406030204" pitchFamily="18" charset="0"/>
                            </a:rPr>
                            <m:t>𝑣</m:t>
                          </m:r>
                        </m:sub>
                      </m:sSub>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285690" y="3147830"/>
                <a:ext cx="1343637" cy="369332"/>
              </a:xfrm>
              <a:prstGeom prst="rect">
                <a:avLst/>
              </a:prstGeom>
              <a:blipFill>
                <a:blip r:embed="rId7"/>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42596" y="3891564"/>
                <a:ext cx="1229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m:t>
                      </m:r>
                      <m:r>
                        <a:rPr lang="en-GB" i="0">
                          <a:latin typeface="Cambria Math" panose="02040503050406030204" pitchFamily="18" charset="0"/>
                        </a:rPr>
                        <m:t> ∙ </m:t>
                      </m:r>
                      <m:r>
                        <a:rPr lang="en-GB" b="1" i="0">
                          <a:latin typeface="Cambria Math" panose="02040503050406030204" pitchFamily="18" charset="0"/>
                        </a:rPr>
                        <m:t>𝐁</m:t>
                      </m:r>
                      <m:r>
                        <a:rPr lang="en-GB" b="0" i="0">
                          <a:latin typeface="Cambria Math" panose="02040503050406030204" pitchFamily="18" charset="0"/>
                        </a:rPr>
                        <m:t>=0</m:t>
                      </m:r>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342596" y="3891564"/>
                <a:ext cx="1229824"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85690" y="4635298"/>
                <a:ext cx="1673856"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m:t>
                      </m:r>
                      <m:r>
                        <a:rPr lang="en-GB" i="0">
                          <a:latin typeface="Cambria Math" panose="02040503050406030204" pitchFamily="18" charset="0"/>
                        </a:rPr>
                        <m:t> × </m:t>
                      </m:r>
                      <m:r>
                        <a:rPr lang="en-GB" b="1" i="0">
                          <a:latin typeface="Cambria Math" panose="02040503050406030204" pitchFamily="18" charset="0"/>
                        </a:rPr>
                        <m:t>𝐄</m:t>
                      </m:r>
                      <m:r>
                        <a:rPr lang="en-GB" b="0" i="0">
                          <a:latin typeface="Cambria Math" panose="02040503050406030204" pitchFamily="18" charset="0"/>
                        </a:rPr>
                        <m:t>=−</m:t>
                      </m:r>
                      <m:f>
                        <m:fPr>
                          <m:ctrlPr>
                            <a:rPr lang="en-GB" b="0" i="1">
                              <a:latin typeface="Cambria Math" panose="02040503050406030204" pitchFamily="18" charset="0"/>
                            </a:rPr>
                          </m:ctrlPr>
                        </m:fPr>
                        <m:num>
                          <m:r>
                            <a:rPr lang="en-GB" b="0" i="0">
                              <a:latin typeface="Cambria Math" panose="02040503050406030204" pitchFamily="18" charset="0"/>
                            </a:rPr>
                            <m:t>𝜕</m:t>
                          </m:r>
                          <m:r>
                            <a:rPr lang="en-GB" b="1" i="0">
                              <a:latin typeface="Cambria Math" panose="02040503050406030204" pitchFamily="18" charset="0"/>
                            </a:rPr>
                            <m:t>𝐁</m:t>
                          </m:r>
                        </m:num>
                        <m:den>
                          <m:r>
                            <a:rPr lang="en-GB" b="0" i="0">
                              <a:latin typeface="Cambria Math" panose="02040503050406030204" pitchFamily="18" charset="0"/>
                            </a:rPr>
                            <m:t>𝜕</m:t>
                          </m:r>
                          <m:r>
                            <a:rPr lang="en-GB" b="0" i="1">
                              <a:latin typeface="Cambria Math" panose="02040503050406030204" pitchFamily="18" charset="0"/>
                            </a:rPr>
                            <m:t>𝑡</m:t>
                          </m:r>
                        </m:den>
                      </m:f>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285690" y="4635298"/>
                <a:ext cx="1673856" cy="6190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26054" y="5585044"/>
                <a:ext cx="191751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m:t>
                      </m:r>
                      <m:r>
                        <a:rPr lang="en-GB" i="0">
                          <a:latin typeface="Cambria Math" panose="02040503050406030204" pitchFamily="18" charset="0"/>
                        </a:rPr>
                        <m:t> × </m:t>
                      </m:r>
                      <m:r>
                        <a:rPr lang="en-GB" b="1" i="0">
                          <a:latin typeface="Cambria Math" panose="02040503050406030204" pitchFamily="18" charset="0"/>
                        </a:rPr>
                        <m:t>𝐇</m:t>
                      </m:r>
                      <m:r>
                        <a:rPr lang="en-GB" b="0" i="0">
                          <a:latin typeface="Cambria Math" panose="02040503050406030204" pitchFamily="18" charset="0"/>
                        </a:rPr>
                        <m:t>= </m:t>
                      </m:r>
                      <m:r>
                        <a:rPr lang="en-GB" b="1" i="0">
                          <a:latin typeface="Cambria Math" panose="02040503050406030204" pitchFamily="18" charset="0"/>
                        </a:rPr>
                        <m:t>𝐉</m:t>
                      </m:r>
                      <m:r>
                        <a:rPr lang="en-GB" b="0" i="0">
                          <a:latin typeface="Cambria Math" panose="02040503050406030204" pitchFamily="18" charset="0"/>
                        </a:rPr>
                        <m:t>+</m:t>
                      </m:r>
                      <m:f>
                        <m:fPr>
                          <m:ctrlPr>
                            <a:rPr lang="en-GB" b="0" i="1">
                              <a:latin typeface="Cambria Math" panose="02040503050406030204" pitchFamily="18" charset="0"/>
                            </a:rPr>
                          </m:ctrlPr>
                        </m:fPr>
                        <m:num>
                          <m:r>
                            <a:rPr lang="en-GB" b="0" i="0">
                              <a:latin typeface="Cambria Math" panose="02040503050406030204" pitchFamily="18" charset="0"/>
                            </a:rPr>
                            <m:t>𝜕</m:t>
                          </m:r>
                          <m:r>
                            <a:rPr lang="en-GB" b="1" i="0">
                              <a:latin typeface="Cambria Math" panose="02040503050406030204" pitchFamily="18" charset="0"/>
                            </a:rPr>
                            <m:t>𝐃</m:t>
                          </m:r>
                        </m:num>
                        <m:den>
                          <m:r>
                            <a:rPr lang="en-GB" b="0" i="0">
                              <a:latin typeface="Cambria Math" panose="02040503050406030204" pitchFamily="18" charset="0"/>
                            </a:rPr>
                            <m:t>𝜕</m:t>
                          </m:r>
                          <m:r>
                            <a:rPr lang="en-GB" b="0" i="1">
                              <a:latin typeface="Cambria Math" panose="02040503050406030204" pitchFamily="18" charset="0"/>
                            </a:rPr>
                            <m:t>𝑡</m:t>
                          </m:r>
                        </m:den>
                      </m:f>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226054" y="5585044"/>
                <a:ext cx="1917513" cy="619016"/>
              </a:xfrm>
              <a:prstGeom prst="rect">
                <a:avLst/>
              </a:prstGeom>
              <a:blipFill>
                <a:blip r:embed="rId10"/>
                <a:stretch>
                  <a:fillRect/>
                </a:stretch>
              </a:blipFill>
            </p:spPr>
            <p:txBody>
              <a:bodyPr/>
              <a:lstStyle/>
              <a:p>
                <a:r>
                  <a:rPr lang="en-GB">
                    <a:noFill/>
                  </a:rPr>
                  <a:t> </a:t>
                </a:r>
              </a:p>
            </p:txBody>
          </p:sp>
        </mc:Fallback>
      </mc:AlternateContent>
      <p:sp>
        <p:nvSpPr>
          <p:cNvPr id="18" name="Rectangle 17"/>
          <p:cNvSpPr/>
          <p:nvPr/>
        </p:nvSpPr>
        <p:spPr>
          <a:xfrm>
            <a:off x="226054" y="2888449"/>
            <a:ext cx="2040836" cy="34112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p:cNvCxnSpPr/>
          <p:nvPr/>
        </p:nvCxnSpPr>
        <p:spPr>
          <a:xfrm>
            <a:off x="2419290" y="33071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419290" y="40691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19290" y="49835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439343" y="58979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5142" y="6299727"/>
            <a:ext cx="1828800" cy="381000"/>
          </a:xfrm>
          <a:prstGeom prst="rect">
            <a:avLst/>
          </a:prstGeom>
          <a:noFill/>
        </p:spPr>
        <p:txBody>
          <a:bodyPr wrap="square" rtlCol="0">
            <a:spAutoFit/>
          </a:bodyPr>
          <a:lstStyle/>
          <a:p>
            <a:r>
              <a:rPr lang="en-GB" b="1" dirty="0"/>
              <a:t>Differential Form</a:t>
            </a:r>
          </a:p>
        </p:txBody>
      </p:sp>
      <p:sp>
        <p:nvSpPr>
          <p:cNvPr id="25" name="TextBox 24"/>
          <p:cNvSpPr txBox="1"/>
          <p:nvPr/>
        </p:nvSpPr>
        <p:spPr>
          <a:xfrm>
            <a:off x="4161270" y="6299727"/>
            <a:ext cx="1469040" cy="381000"/>
          </a:xfrm>
          <a:prstGeom prst="rect">
            <a:avLst/>
          </a:prstGeom>
          <a:noFill/>
        </p:spPr>
        <p:txBody>
          <a:bodyPr wrap="square" rtlCol="0">
            <a:spAutoFit/>
          </a:bodyPr>
          <a:lstStyle/>
          <a:p>
            <a:r>
              <a:rPr lang="en-GB" b="1" dirty="0"/>
              <a:t>Integral Form</a:t>
            </a:r>
          </a:p>
        </p:txBody>
      </p:sp>
      <mc:AlternateContent xmlns:mc="http://schemas.openxmlformats.org/markup-compatibility/2006" xmlns:a14="http://schemas.microsoft.com/office/drawing/2010/main">
        <mc:Choice Requires="a14">
          <p:sp>
            <p:nvSpPr>
              <p:cNvPr id="26" name="Rectangle 25"/>
              <p:cNvSpPr/>
              <p:nvPr/>
            </p:nvSpPr>
            <p:spPr>
              <a:xfrm>
                <a:off x="7191214" y="3055068"/>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0" smtClean="0">
                          <a:latin typeface="Cambria Math" panose="02040503050406030204" pitchFamily="18" charset="0"/>
                        </a:rPr>
                        <m:t>𝐆𝐀𝐔𝐒</m:t>
                      </m:r>
                      <m:sSup>
                        <m:sSupPr>
                          <m:ctrlPr>
                            <a:rPr lang="en-GB" b="1" i="1" smtClean="0">
                              <a:latin typeface="Cambria Math" panose="02040503050406030204" pitchFamily="18" charset="0"/>
                            </a:rPr>
                          </m:ctrlPr>
                        </m:sSupPr>
                        <m:e>
                          <m:r>
                            <a:rPr lang="en-GB" b="1" i="0" smtClean="0">
                              <a:latin typeface="Cambria Math" panose="02040503050406030204" pitchFamily="18" charset="0"/>
                            </a:rPr>
                            <m:t>𝐒</m:t>
                          </m:r>
                        </m:e>
                        <m:sup>
                          <m:r>
                            <a:rPr lang="en-GB" b="1" i="0" smtClean="0">
                              <a:latin typeface="Cambria Math" panose="02040503050406030204" pitchFamily="18" charset="0"/>
                            </a:rPr>
                            <m:t>′</m:t>
                          </m:r>
                        </m:sup>
                      </m:sSup>
                      <m:r>
                        <a:rPr lang="en-GB" b="1" i="0" smtClean="0">
                          <a:latin typeface="Cambria Math" panose="02040503050406030204" pitchFamily="18" charset="0"/>
                        </a:rPr>
                        <m:t>𝐋𝐀𝐖</m:t>
                      </m:r>
                    </m:oMath>
                  </m:oMathPara>
                </a14:m>
                <a:endParaRPr lang="en-GB" b="1" dirty="0"/>
              </a:p>
            </p:txBody>
          </p:sp>
        </mc:Choice>
        <mc:Fallback xmlns="">
          <p:sp>
            <p:nvSpPr>
              <p:cNvPr id="26" name="Rectangle 25"/>
              <p:cNvSpPr>
                <a:spLocks noRot="1" noChangeAspect="1" noMove="1" noResize="1" noEditPoints="1" noAdjustHandles="1" noChangeArrowheads="1" noChangeShapeType="1" noTextEdit="1"/>
              </p:cNvSpPr>
              <p:nvPr/>
            </p:nvSpPr>
            <p:spPr>
              <a:xfrm>
                <a:off x="7191214" y="3055068"/>
                <a:ext cx="1555169"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7171161" y="3771799"/>
                <a:ext cx="1702230"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latin typeface="Cambria Math" panose="02040503050406030204" pitchFamily="18" charset="0"/>
                        </a:rPr>
                        <m:t>𝐆𝐀𝐔𝐒</m:t>
                      </m:r>
                      <m:sSup>
                        <m:sSupPr>
                          <m:ctrlPr>
                            <a:rPr lang="en-GB" b="1" i="1" smtClean="0">
                              <a:latin typeface="Cambria Math" panose="02040503050406030204" pitchFamily="18" charset="0"/>
                            </a:rPr>
                          </m:ctrlPr>
                        </m:sSupPr>
                        <m:e>
                          <m:r>
                            <a:rPr lang="en-GB" b="1" i="0" smtClean="0">
                              <a:latin typeface="Cambria Math" panose="02040503050406030204" pitchFamily="18" charset="0"/>
                            </a:rPr>
                            <m:t>𝐒</m:t>
                          </m:r>
                        </m:e>
                        <m:sup>
                          <m:r>
                            <a:rPr lang="en-GB" b="1" i="0" smtClean="0">
                              <a:latin typeface="Cambria Math" panose="02040503050406030204" pitchFamily="18" charset="0"/>
                            </a:rPr>
                            <m:t>′</m:t>
                          </m:r>
                        </m:sup>
                      </m:sSup>
                      <m:r>
                        <a:rPr lang="en-GB" b="1" i="0" smtClean="0">
                          <a:latin typeface="Cambria Math" panose="02040503050406030204" pitchFamily="18" charset="0"/>
                        </a:rPr>
                        <m:t>𝐋𝐀𝐖</m:t>
                      </m:r>
                    </m:oMath>
                  </m:oMathPara>
                </a14:m>
                <a:endParaRPr lang="en-GB"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1" i="0" smtClean="0">
                          <a:latin typeface="Cambria Math" panose="02040503050406030204" pitchFamily="18" charset="0"/>
                        </a:rPr>
                        <m:t> </m:t>
                      </m:r>
                      <m:r>
                        <a:rPr lang="en-GB" b="1" i="0" smtClean="0">
                          <a:latin typeface="Cambria Math" panose="02040503050406030204" pitchFamily="18" charset="0"/>
                        </a:rPr>
                        <m:t>𝐟𝐨𝐫</m:t>
                      </m:r>
                      <m:r>
                        <a:rPr lang="en-GB" b="1" i="0" smtClean="0">
                          <a:latin typeface="Cambria Math" panose="02040503050406030204" pitchFamily="18" charset="0"/>
                        </a:rPr>
                        <m:t> </m:t>
                      </m:r>
                      <m:r>
                        <a:rPr lang="en-GB" b="1" i="0" smtClean="0">
                          <a:latin typeface="Cambria Math" panose="02040503050406030204" pitchFamily="18" charset="0"/>
                        </a:rPr>
                        <m:t>𝐦𝐚𝐠𝐧𝐞𝐭𝐢𝐬𝐦</m:t>
                      </m:r>
                    </m:oMath>
                  </m:oMathPara>
                </a14:m>
                <a:endParaRPr lang="en-GB" b="1" dirty="0"/>
              </a:p>
            </p:txBody>
          </p:sp>
        </mc:Choice>
        <mc:Fallback xmlns="">
          <p:sp>
            <p:nvSpPr>
              <p:cNvPr id="27" name="Rectangle 26"/>
              <p:cNvSpPr>
                <a:spLocks noRot="1" noChangeAspect="1" noMove="1" noResize="1" noEditPoints="1" noAdjustHandles="1" noChangeArrowheads="1" noChangeShapeType="1" noTextEdit="1"/>
              </p:cNvSpPr>
              <p:nvPr/>
            </p:nvSpPr>
            <p:spPr>
              <a:xfrm>
                <a:off x="7171161" y="3771799"/>
                <a:ext cx="1702230" cy="646331"/>
              </a:xfrm>
              <a:prstGeom prst="rect">
                <a:avLst/>
              </a:prstGeom>
              <a:blipFill>
                <a:blip r:embed="rId12"/>
                <a:stretch>
                  <a:fillRect r="-8214" b="-66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7062639" y="4766610"/>
                <a:ext cx="20825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0" smtClean="0">
                          <a:latin typeface="Cambria Math" panose="02040503050406030204" pitchFamily="18" charset="0"/>
                        </a:rPr>
                        <m:t>𝐅𝐀𝐑𝐀𝐃𝐀</m:t>
                      </m:r>
                      <m:sSup>
                        <m:sSupPr>
                          <m:ctrlPr>
                            <a:rPr lang="en-GB" b="1" i="1" smtClean="0">
                              <a:latin typeface="Cambria Math" panose="02040503050406030204" pitchFamily="18" charset="0"/>
                            </a:rPr>
                          </m:ctrlPr>
                        </m:sSupPr>
                        <m:e>
                          <m:r>
                            <a:rPr lang="en-GB" b="1" i="0" smtClean="0">
                              <a:latin typeface="Cambria Math" panose="02040503050406030204" pitchFamily="18" charset="0"/>
                            </a:rPr>
                            <m:t>𝐘</m:t>
                          </m:r>
                        </m:e>
                        <m:sup>
                          <m:r>
                            <a:rPr lang="en-GB" b="1" i="0" smtClean="0">
                              <a:latin typeface="Cambria Math" panose="02040503050406030204" pitchFamily="18" charset="0"/>
                            </a:rPr>
                            <m:t>′</m:t>
                          </m:r>
                        </m:sup>
                      </m:sSup>
                      <m:r>
                        <a:rPr lang="en-GB" b="1" i="0" smtClean="0">
                          <a:latin typeface="Cambria Math" panose="02040503050406030204" pitchFamily="18" charset="0"/>
                        </a:rPr>
                        <m:t>𝐒</m:t>
                      </m:r>
                      <m:r>
                        <a:rPr lang="en-GB" b="1" i="0" smtClean="0">
                          <a:latin typeface="Cambria Math" panose="02040503050406030204" pitchFamily="18" charset="0"/>
                        </a:rPr>
                        <m:t> </m:t>
                      </m:r>
                      <m:r>
                        <a:rPr lang="en-GB" b="1" i="0" smtClean="0">
                          <a:latin typeface="Cambria Math" panose="02040503050406030204" pitchFamily="18" charset="0"/>
                        </a:rPr>
                        <m:t>𝐋𝐀𝐖</m:t>
                      </m:r>
                    </m:oMath>
                  </m:oMathPara>
                </a14:m>
                <a:endParaRPr lang="en-GB" b="1" dirty="0"/>
              </a:p>
            </p:txBody>
          </p:sp>
        </mc:Choice>
        <mc:Fallback xmlns="">
          <p:sp>
            <p:nvSpPr>
              <p:cNvPr id="28" name="Rectangle 27"/>
              <p:cNvSpPr>
                <a:spLocks noRot="1" noChangeAspect="1" noMove="1" noResize="1" noEditPoints="1" noAdjustHandles="1" noChangeArrowheads="1" noChangeShapeType="1" noTextEdit="1"/>
              </p:cNvSpPr>
              <p:nvPr/>
            </p:nvSpPr>
            <p:spPr>
              <a:xfrm>
                <a:off x="7062639" y="4766610"/>
                <a:ext cx="2082558" cy="369332"/>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7191214" y="5694248"/>
                <a:ext cx="19111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0" smtClean="0">
                          <a:latin typeface="Cambria Math" panose="02040503050406030204" pitchFamily="18" charset="0"/>
                        </a:rPr>
                        <m:t>𝐀𝐌𝐏𝐄𝐑𝐄</m:t>
                      </m:r>
                      <m:r>
                        <a:rPr lang="en-GB" b="1" i="0" smtClean="0">
                          <a:latin typeface="Cambria Math" panose="02040503050406030204" pitchFamily="18" charset="0"/>
                        </a:rPr>
                        <m:t>′</m:t>
                      </m:r>
                      <m:r>
                        <a:rPr lang="en-GB" b="1" i="0" smtClean="0">
                          <a:latin typeface="Cambria Math" panose="02040503050406030204" pitchFamily="18" charset="0"/>
                        </a:rPr>
                        <m:t>𝐒</m:t>
                      </m:r>
                      <m:r>
                        <a:rPr lang="en-GB" b="1" i="0" smtClean="0">
                          <a:latin typeface="Cambria Math" panose="02040503050406030204" pitchFamily="18" charset="0"/>
                        </a:rPr>
                        <m:t> </m:t>
                      </m:r>
                      <m:r>
                        <a:rPr lang="en-GB" b="1" i="0" smtClean="0">
                          <a:latin typeface="Cambria Math" panose="02040503050406030204" pitchFamily="18" charset="0"/>
                        </a:rPr>
                        <m:t>𝐋𝐀𝐖</m:t>
                      </m:r>
                    </m:oMath>
                  </m:oMathPara>
                </a14:m>
                <a:endParaRPr lang="en-GB" b="1" dirty="0"/>
              </a:p>
            </p:txBody>
          </p:sp>
        </mc:Choice>
        <mc:Fallback xmlns="">
          <p:sp>
            <p:nvSpPr>
              <p:cNvPr id="29" name="Rectangle 28"/>
              <p:cNvSpPr>
                <a:spLocks noRot="1" noChangeAspect="1" noMove="1" noResize="1" noEditPoints="1" noAdjustHandles="1" noChangeArrowheads="1" noChangeShapeType="1" noTextEdit="1"/>
              </p:cNvSpPr>
              <p:nvPr/>
            </p:nvSpPr>
            <p:spPr>
              <a:xfrm>
                <a:off x="7191214" y="5694248"/>
                <a:ext cx="1911100" cy="369332"/>
              </a:xfrm>
              <a:prstGeom prst="rect">
                <a:avLst/>
              </a:prstGeom>
              <a:blipFill>
                <a:blip r:embed="rId14"/>
                <a:stretch>
                  <a:fillRect/>
                </a:stretch>
              </a:blipFill>
            </p:spPr>
            <p:txBody>
              <a:bodyPr/>
              <a:lstStyle/>
              <a:p>
                <a:r>
                  <a:rPr lang="en-GB">
                    <a:noFill/>
                  </a:rPr>
                  <a:t> </a:t>
                </a:r>
              </a:p>
            </p:txBody>
          </p:sp>
        </mc:Fallback>
      </mc:AlternateContent>
      <p:cxnSp>
        <p:nvCxnSpPr>
          <p:cNvPr id="30" name="Straight Arrow Connector 29"/>
          <p:cNvCxnSpPr/>
          <p:nvPr/>
        </p:nvCxnSpPr>
        <p:spPr>
          <a:xfrm>
            <a:off x="6500510" y="33071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500510" y="40691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500510" y="49835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520563" y="5897942"/>
            <a:ext cx="609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272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458200" cy="4525963"/>
          </a:xfrm>
        </p:spPr>
        <p:txBody>
          <a:bodyPr/>
          <a:lstStyle/>
          <a:p>
            <a:r>
              <a:rPr lang="en-GB" dirty="0"/>
              <a:t>Relevance of Maxwell’s third and Fourth Equations ??</a:t>
            </a:r>
          </a:p>
          <a:p>
            <a:endParaRPr lang="en-GB" dirty="0"/>
          </a:p>
          <a:p>
            <a:r>
              <a:rPr lang="en-GB" dirty="0"/>
              <a:t>Boundary conditions of </a:t>
            </a:r>
            <a:r>
              <a:rPr lang="en-GB" i="1" u="sng" dirty="0"/>
              <a:t>Time-Varying electric fields</a:t>
            </a:r>
            <a:r>
              <a:rPr lang="en-GB" dirty="0"/>
              <a:t> between two media</a:t>
            </a:r>
          </a:p>
        </p:txBody>
      </p:sp>
      <mc:AlternateContent xmlns:mc="http://schemas.openxmlformats.org/markup-compatibility/2006" xmlns:a14="http://schemas.microsoft.com/office/drawing/2010/main">
        <mc:Choice Requires="a14">
          <p:sp>
            <p:nvSpPr>
              <p:cNvPr id="4" name="Rectangle 3"/>
              <p:cNvSpPr/>
              <p:nvPr/>
            </p:nvSpPr>
            <p:spPr>
              <a:xfrm>
                <a:off x="1981200" y="3200400"/>
                <a:ext cx="4572000" cy="1879489"/>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𝑬</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r>
                            <a:rPr lang="en-US" b="1" i="1">
                              <a:latin typeface="Cambria Math" panose="02040503050406030204" pitchFamily="18" charset="0"/>
                              <a:ea typeface="Times New Roman" panose="02020603050405020304" pitchFamily="18" charset="0"/>
                              <a:cs typeface="Times New Roman" panose="02020603050405020304" pitchFamily="18" charset="0"/>
                            </a:rPr>
                            <m:t>𝒕</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𝑬</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US" b="1" i="1">
                              <a:latin typeface="Cambria Math" panose="02040503050406030204" pitchFamily="18" charset="0"/>
                              <a:ea typeface="Times New Roman" panose="02020603050405020304" pitchFamily="18" charset="0"/>
                              <a:cs typeface="Times New Roman" panose="02020603050405020304" pitchFamily="18" charset="0"/>
                            </a:rPr>
                            <m:t>𝒕</m:t>
                          </m:r>
                        </m:sub>
                      </m:sSub>
                      <m:r>
                        <a:rPr lang="en-US" b="1">
                          <a:latin typeface="Cambria Math" panose="02040503050406030204" pitchFamily="18" charset="0"/>
                          <a:ea typeface="Times New Roman" panose="02020603050405020304" pitchFamily="18" charset="0"/>
                          <a:cs typeface="Times New Roman" panose="02020603050405020304" pitchFamily="18" charset="0"/>
                        </a:rPr>
                        <m:t>       (</m:t>
                      </m:r>
                      <m:f>
                        <m:fPr>
                          <m:type m:val="lin"/>
                          <m:ctrlPr>
                            <a:rPr lang="en-GB"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V</m:t>
                          </m:r>
                        </m:num>
                        <m:den>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m</m:t>
                          </m:r>
                        </m:den>
                      </m:f>
                      <m:r>
                        <a:rPr lang="en-US" b="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𝑩</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𝑩</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b="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𝐓</m:t>
                      </m:r>
                      <m:r>
                        <a:rPr lang="en-US" b="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𝐚</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𝒏</m:t>
                          </m:r>
                          <m:r>
                            <a:rPr lang="en-US" b="1" i="1">
                              <a:latin typeface="Cambria Math" panose="02040503050406030204" pitchFamily="18" charset="0"/>
                              <a:ea typeface="Times New Roman" panose="02020603050405020304" pitchFamily="18" charset="0"/>
                              <a:cs typeface="Times New Roman" panose="02020603050405020304" pitchFamily="18" charset="0"/>
                            </a:rPr>
                            <m:t>𝟐</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𝐇</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𝐇</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sub>
                      </m:sSub>
                      <m:r>
                        <a:rPr lang="en-US" b="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𝐉</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𝐬</m:t>
                          </m:r>
                        </m:sub>
                      </m:sSub>
                      <m:r>
                        <a:rPr lang="en-US" b="1">
                          <a:latin typeface="Cambria Math" panose="02040503050406030204" pitchFamily="18" charset="0"/>
                          <a:ea typeface="Times New Roman" panose="02020603050405020304" pitchFamily="18" charset="0"/>
                          <a:cs typeface="Times New Roman" panose="02020603050405020304" pitchFamily="18" charset="0"/>
                        </a:rPr>
                        <m:t>         </m:t>
                      </m:r>
                      <m:r>
                        <a:rPr lang="en-US">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GB"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A</m:t>
                          </m:r>
                        </m:num>
                        <m:den>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m</m:t>
                          </m:r>
                        </m:den>
                      </m:f>
                      <m:r>
                        <a:rPr lang="en-US">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𝑫</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𝟏</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latin typeface="Cambria Math" panose="02040503050406030204" pitchFamily="18" charset="0"/>
                              <a:ea typeface="Times New Roman" panose="02020603050405020304" pitchFamily="18" charset="0"/>
                              <a:cs typeface="Times New Roman" panose="02020603050405020304" pitchFamily="18" charset="0"/>
                            </a:rPr>
                            <m:t>𝑫</m:t>
                          </m:r>
                        </m:e>
                        <m:sub>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sub>
                      </m:sSub>
                      <m:r>
                        <a:rPr lang="en-US"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i="1">
                              <a:latin typeface="Cambria Math" panose="02040503050406030204" pitchFamily="18" charset="0"/>
                              <a:ea typeface="Times New Roman" panose="02020603050405020304" pitchFamily="18" charset="0"/>
                              <a:cs typeface="Times New Roman" panose="02020603050405020304" pitchFamily="18" charset="0"/>
                            </a:rPr>
                            <m:t>𝑆</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d>
                        <m:dPr>
                          <m:ctrlPr>
                            <a:rPr lang="en-GB" i="1">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GB"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C</m:t>
                              </m:r>
                            </m:num>
                            <m:den>
                              <m:sSup>
                                <m:sSupPr>
                                  <m:ctrlPr>
                                    <a:rPr lang="en-GB"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m</m:t>
                                  </m:r>
                                </m:e>
                                <m:sup>
                                  <m:r>
                                    <a:rPr lang="en-US">
                                      <a:latin typeface="Cambria Math" panose="02040503050406030204" pitchFamily="18" charset="0"/>
                                      <a:ea typeface="Times New Roman" panose="02020603050405020304" pitchFamily="18" charset="0"/>
                                      <a:cs typeface="Times New Roman" panose="02020603050405020304" pitchFamily="18" charset="0"/>
                                    </a:rPr>
                                    <m:t>2</m:t>
                                  </m:r>
                                </m:sup>
                              </m:sSup>
                            </m:den>
                          </m:f>
                        </m:e>
                      </m:d>
                      <m:r>
                        <a:rPr lang="en-US"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981200" y="3200400"/>
                <a:ext cx="4572000" cy="1879489"/>
              </a:xfrm>
              <a:prstGeom prst="rect">
                <a:avLst/>
              </a:prstGeom>
              <a:blipFill>
                <a:blip r:embed="rId2"/>
                <a:stretch>
                  <a:fillRect/>
                </a:stretch>
              </a:blipFill>
            </p:spPr>
            <p:txBody>
              <a:bodyPr/>
              <a:lstStyle/>
              <a:p>
                <a:r>
                  <a:rPr lang="en-GB">
                    <a:noFill/>
                  </a:rPr>
                  <a:t> </a:t>
                </a:r>
              </a:p>
            </p:txBody>
          </p:sp>
        </mc:Fallback>
      </mc:AlternateContent>
      <p:sp>
        <p:nvSpPr>
          <p:cNvPr id="5" name="Rectangle 4"/>
          <p:cNvSpPr/>
          <p:nvPr/>
        </p:nvSpPr>
        <p:spPr>
          <a:xfrm>
            <a:off x="2057400" y="3124200"/>
            <a:ext cx="4495800" cy="19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304800" y="5348755"/>
            <a:ext cx="8305800" cy="461665"/>
          </a:xfrm>
          <a:prstGeom prst="rect">
            <a:avLst/>
          </a:prstGeom>
          <a:noFill/>
        </p:spPr>
        <p:txBody>
          <a:bodyPr wrap="square" rtlCol="0">
            <a:spAutoFit/>
          </a:bodyPr>
          <a:lstStyle/>
          <a:p>
            <a:r>
              <a:rPr lang="en-GB" sz="2400" b="1" dirty="0"/>
              <a:t>How do these boundary conditions change in lossless media ??</a:t>
            </a:r>
          </a:p>
        </p:txBody>
      </p:sp>
      <p:sp>
        <p:nvSpPr>
          <p:cNvPr id="7" name="Rectangle 6"/>
          <p:cNvSpPr/>
          <p:nvPr/>
        </p:nvSpPr>
        <p:spPr>
          <a:xfrm>
            <a:off x="152400" y="5989637"/>
            <a:ext cx="8991600" cy="830997"/>
          </a:xfrm>
          <a:prstGeom prst="rect">
            <a:avLst/>
          </a:prstGeom>
        </p:spPr>
        <p:txBody>
          <a:bodyPr wrap="square">
            <a:spAutoFit/>
          </a:bodyPr>
          <a:lstStyle/>
          <a:p>
            <a:r>
              <a:rPr lang="en-GB" sz="2400" b="1" dirty="0">
                <a:solidFill>
                  <a:srgbClr val="FF0000"/>
                </a:solidFill>
              </a:rPr>
              <a:t>How do these boundary conditions change between a dielectric and a perfect conductor ??</a:t>
            </a:r>
          </a:p>
        </p:txBody>
      </p:sp>
    </p:spTree>
    <p:extLst>
      <p:ext uri="{BB962C8B-B14F-4D97-AF65-F5344CB8AC3E}">
        <p14:creationId xmlns:p14="http://schemas.microsoft.com/office/powerpoint/2010/main" val="163409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fontScale="85000" lnSpcReduction="20000"/>
          </a:bodyPr>
          <a:lstStyle/>
          <a:p>
            <a:pPr>
              <a:buNone/>
            </a:pPr>
            <a:r>
              <a:rPr lang="en-US" b="1" i="1" dirty="0"/>
              <a:t>Three essential steps are involved in building a theory or model</a:t>
            </a:r>
          </a:p>
          <a:p>
            <a:pPr>
              <a:buNone/>
            </a:pPr>
            <a:r>
              <a:rPr lang="en-US" dirty="0">
                <a:solidFill>
                  <a:srgbClr val="FF0000"/>
                </a:solidFill>
              </a:rPr>
              <a:t>Step 1</a:t>
            </a:r>
            <a:r>
              <a:rPr lang="en-US" dirty="0"/>
              <a:t>: Define some basic quantities relevant to the subject of study</a:t>
            </a:r>
          </a:p>
          <a:p>
            <a:pPr>
              <a:buNone/>
            </a:pPr>
            <a:r>
              <a:rPr lang="en-US" dirty="0">
                <a:solidFill>
                  <a:srgbClr val="FFC000"/>
                </a:solidFill>
              </a:rPr>
              <a:t>Step 2</a:t>
            </a:r>
            <a:r>
              <a:rPr lang="en-US" dirty="0">
                <a:solidFill>
                  <a:srgbClr val="FF0000"/>
                </a:solidFill>
              </a:rPr>
              <a:t>: </a:t>
            </a:r>
            <a:r>
              <a:rPr lang="en-US" dirty="0"/>
              <a:t>Specify the rules of operation (mathematics) of these quantities</a:t>
            </a:r>
          </a:p>
          <a:p>
            <a:pPr>
              <a:buNone/>
            </a:pPr>
            <a:r>
              <a:rPr lang="en-US" dirty="0">
                <a:solidFill>
                  <a:srgbClr val="00B050"/>
                </a:solidFill>
              </a:rPr>
              <a:t>Step 3: </a:t>
            </a:r>
            <a:r>
              <a:rPr lang="en-US" dirty="0"/>
              <a:t>Postulate some fundamental relations  or Laws</a:t>
            </a:r>
          </a:p>
          <a:p>
            <a:pPr>
              <a:buNone/>
            </a:pPr>
            <a:endParaRPr lang="en-US" dirty="0"/>
          </a:p>
          <a:p>
            <a:pPr>
              <a:buNone/>
            </a:pPr>
            <a:r>
              <a:rPr lang="en-US" b="1" i="1" dirty="0"/>
              <a:t>For instance in Circuit theory (Circuit model): </a:t>
            </a:r>
          </a:p>
          <a:p>
            <a:pPr>
              <a:buNone/>
            </a:pPr>
            <a:r>
              <a:rPr lang="en-US" dirty="0"/>
              <a:t>Step 1 involves defining basic quantities like resistors, capacitors, inductors, voltages and currents</a:t>
            </a:r>
          </a:p>
          <a:p>
            <a:pPr>
              <a:buNone/>
            </a:pPr>
            <a:endParaRPr lang="en-US" dirty="0"/>
          </a:p>
          <a:p>
            <a:pPr>
              <a:buNone/>
            </a:pPr>
            <a:r>
              <a:rPr lang="en-US" dirty="0"/>
              <a:t>Step 2 involves defining algebraic rules, differential equations, and Laplace transformations.</a:t>
            </a:r>
          </a:p>
          <a:p>
            <a:pPr>
              <a:buNone/>
            </a:pPr>
            <a:endParaRPr lang="en-US" dirty="0"/>
          </a:p>
          <a:p>
            <a:pPr>
              <a:buNone/>
            </a:pPr>
            <a:r>
              <a:rPr lang="en-US" dirty="0"/>
              <a:t>Step 3 involves creating laws like Kirchhoff's voltage and current laws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en-US" dirty="0"/>
              <a:t>Similarly, in electromagnetic model:</a:t>
            </a:r>
          </a:p>
          <a:p>
            <a:pPr>
              <a:buNone/>
            </a:pPr>
            <a:r>
              <a:rPr lang="en-US" dirty="0">
                <a:solidFill>
                  <a:srgbClr val="FFC000"/>
                </a:solidFill>
              </a:rPr>
              <a:t>Step 1 </a:t>
            </a:r>
            <a:r>
              <a:rPr lang="en-US" dirty="0"/>
              <a:t>will be defining the basic quantities of </a:t>
            </a:r>
            <a:r>
              <a:rPr lang="en-US" dirty="0" err="1"/>
              <a:t>electromagnetics</a:t>
            </a:r>
            <a:endParaRPr lang="en-US" dirty="0"/>
          </a:p>
          <a:p>
            <a:pPr>
              <a:buNone/>
            </a:pPr>
            <a:endParaRPr lang="en-US" dirty="0"/>
          </a:p>
          <a:p>
            <a:pPr>
              <a:buNone/>
            </a:pPr>
            <a:r>
              <a:rPr lang="en-US" dirty="0">
                <a:solidFill>
                  <a:srgbClr val="FF0000"/>
                </a:solidFill>
              </a:rPr>
              <a:t>Step 2 </a:t>
            </a:r>
            <a:r>
              <a:rPr lang="en-US" dirty="0"/>
              <a:t>will be defining the rules of operation. This includes vector algebra and vector calculus</a:t>
            </a:r>
          </a:p>
          <a:p>
            <a:pPr>
              <a:buNone/>
            </a:pPr>
            <a:endParaRPr lang="en-US" dirty="0"/>
          </a:p>
          <a:p>
            <a:pPr>
              <a:buNone/>
            </a:pPr>
            <a:r>
              <a:rPr lang="en-US" dirty="0">
                <a:solidFill>
                  <a:srgbClr val="00B050"/>
                </a:solidFill>
              </a:rPr>
              <a:t>Step 3 </a:t>
            </a:r>
            <a:r>
              <a:rPr lang="en-US" dirty="0"/>
              <a:t>will be presenting the fundamental postulates/laws  of </a:t>
            </a:r>
            <a:r>
              <a:rPr lang="en-US" dirty="0" err="1"/>
              <a:t>electromagnetics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46576</TotalTime>
  <Words>6901</Words>
  <Application>Microsoft Office PowerPoint</Application>
  <PresentationFormat>On-screen Show (4:3)</PresentationFormat>
  <Paragraphs>790</Paragraphs>
  <Slides>79</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vt:i4>
      </vt:variant>
    </vt:vector>
  </HeadingPairs>
  <TitlesOfParts>
    <vt:vector size="92" baseType="lpstr">
      <vt:lpstr>MingLiU</vt:lpstr>
      <vt:lpstr>Agency FB</vt:lpstr>
      <vt:lpstr>Aldhabi</vt:lpstr>
      <vt:lpstr>Algerian</vt:lpstr>
      <vt:lpstr>AR BERKLEY</vt:lpstr>
      <vt:lpstr>Arial</vt:lpstr>
      <vt:lpstr>Bodoni MT</vt:lpstr>
      <vt:lpstr>Calibri</vt:lpstr>
      <vt:lpstr>Calibri Light</vt:lpstr>
      <vt:lpstr>Cambria Math</vt:lpstr>
      <vt:lpstr>Times New Roman</vt:lpstr>
      <vt:lpstr>Wingdings</vt:lpstr>
      <vt:lpstr>Office Theme</vt:lpstr>
      <vt:lpstr>    TE 262: Electromagnetic Fields   Examiner: M. S. Ellis, PhD smellis.coe@knust.edu.gh 057 904 7591 </vt:lpstr>
      <vt:lpstr>Syllabus</vt:lpstr>
      <vt:lpstr>Reference material</vt:lpstr>
      <vt:lpstr>1. The Electromagnetic Model  Overview of electromagnetics</vt:lpstr>
      <vt:lpstr>PowerPoint Presentation</vt:lpstr>
      <vt:lpstr>Why is the concept of electromagnetics essential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 units</vt:lpstr>
      <vt:lpstr>Universal constants</vt:lpstr>
      <vt:lpstr>2. VECTOR ANALYSIS</vt:lpstr>
      <vt:lpstr>Vector addition and subtraction</vt:lpstr>
      <vt:lpstr>PowerPoint Presentation</vt:lpstr>
      <vt:lpstr>Vector multiplication</vt:lpstr>
      <vt:lpstr>PowerPoint Presentation</vt:lpstr>
      <vt:lpstr>Orthogonal Coordinate Systems</vt:lpstr>
      <vt:lpstr>Cartesian Coordinates</vt:lpstr>
      <vt:lpstr>PowerPoint Presentation</vt:lpstr>
      <vt:lpstr>Cylindrical Coordinates</vt:lpstr>
      <vt:lpstr>PowerPoint Presentation</vt:lpstr>
      <vt:lpstr>Spherical Coordinates</vt:lpstr>
      <vt:lpstr>PowerPoint Presentation</vt:lpstr>
      <vt:lpstr>PowerPoint Presentation</vt:lpstr>
      <vt:lpstr>Gradient of a Scalar Field</vt:lpstr>
      <vt:lpstr>PowerPoint Presentation</vt:lpstr>
      <vt:lpstr>Divergence of a Vector Field</vt:lpstr>
      <vt:lpstr>PowerPoint Presentation</vt:lpstr>
      <vt:lpstr>PowerPoint Presentation</vt:lpstr>
      <vt:lpstr>Divergence Theorem</vt:lpstr>
      <vt:lpstr>Proof of divergence theorem</vt:lpstr>
      <vt:lpstr>Curl of a Vector Field</vt:lpstr>
      <vt:lpstr>PowerPoint Presentation</vt:lpstr>
      <vt:lpstr>PowerPoint Presentation</vt:lpstr>
      <vt:lpstr>PowerPoint Presentation</vt:lpstr>
      <vt:lpstr>Stokes’ Theorem</vt:lpstr>
      <vt:lpstr>Two null identities</vt:lpstr>
      <vt:lpstr>Helmholtz’s theorem</vt:lpstr>
      <vt:lpstr>TUTORIALS</vt:lpstr>
      <vt:lpstr>PowerPoint Presentation</vt:lpstr>
      <vt:lpstr>PowerPoint Presentation</vt:lpstr>
      <vt:lpstr>3. Static Electric Fields</vt:lpstr>
      <vt:lpstr>  Fundamental postulates of Electrostatics in Free Space</vt:lpstr>
      <vt:lpstr>Coulomb’s Law</vt:lpstr>
      <vt:lpstr>Electric field due to a continuous distribution of charge</vt:lpstr>
      <vt:lpstr>Electric Potential</vt:lpstr>
      <vt:lpstr>Material Media in Static electric field</vt:lpstr>
      <vt:lpstr>Dielectrics in Static Electric Field</vt:lpstr>
      <vt:lpstr>PowerPoint Presentation</vt:lpstr>
      <vt:lpstr>Boundary Conditions  for Electrostatic Fields</vt:lpstr>
      <vt:lpstr>PowerPoint Presentation</vt:lpstr>
      <vt:lpstr>Capacitance</vt:lpstr>
      <vt:lpstr>PowerPoint Presentation</vt:lpstr>
      <vt:lpstr>Poisson’s and Laplace Equations</vt:lpstr>
      <vt:lpstr>PowerPoint Presentation</vt:lpstr>
      <vt:lpstr>4. Steady Electric Currents</vt:lpstr>
      <vt:lpstr>Current density and Ohm’s Law: convection current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Magnetic field Intensity, H, and relative permeability, µ</vt:lpstr>
      <vt:lpstr>Static Electric Fields vs Static Magnetic Fields</vt:lpstr>
      <vt:lpstr>PowerPoint Presentation</vt:lpstr>
      <vt:lpstr>FARADAY’S LAW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Ellis</dc:creator>
  <cp:lastModifiedBy>user</cp:lastModifiedBy>
  <cp:revision>1306</cp:revision>
  <dcterms:created xsi:type="dcterms:W3CDTF">2017-01-12T14:51:17Z</dcterms:created>
  <dcterms:modified xsi:type="dcterms:W3CDTF">2017-04-18T09:18:25Z</dcterms:modified>
</cp:coreProperties>
</file>